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y="6858000" cx="9144000"/>
  <p:notesSz cx="6858000" cy="9144000"/>
  <p:embeddedFontLst>
    <p:embeddedFont>
      <p:font typeface="Garamond"/>
      <p:regular r:id="rId17"/>
      <p:bold r:id="rId18"/>
      <p:italic r:id="rId19"/>
      <p:bold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21" roundtripDataSignature="AMtx7mg3HwUmBquGc1crpZKOoKBsAUlPY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4DAC1321-41D5-428B-88B3-99A104377ABF}">
  <a:tblStyle styleId="{4DAC1321-41D5-428B-88B3-99A104377ABF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Garamond-boldItalic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21" Type="http://customschemas.google.com/relationships/presentationmetadata" Target="meta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font" Target="fonts/Garamond-regular.fntdata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1.xml"/><Relationship Id="rId19" Type="http://schemas.openxmlformats.org/officeDocument/2006/relationships/font" Target="fonts/Garamond-italic.fntdata"/><Relationship Id="rId6" Type="http://schemas.openxmlformats.org/officeDocument/2006/relationships/notesMaster" Target="notesMasters/notesMaster1.xml"/><Relationship Id="rId18" Type="http://schemas.openxmlformats.org/officeDocument/2006/relationships/font" Target="fonts/Garamond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s-CO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4" name="Google Shape;24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0" name="Google Shape;40;p1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1" name="Google Shape;41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8" name="Google Shape;48;p1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0" name="Google Shape;50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ólo el título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2" name="Google Shape;62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9" name="Google Shape;69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1" Type="http://schemas.openxmlformats.org/officeDocument/2006/relationships/image" Target="../media/image13.png"/><Relationship Id="rId10" Type="http://schemas.openxmlformats.org/officeDocument/2006/relationships/image" Target="../media/image18.png"/><Relationship Id="rId13" Type="http://schemas.openxmlformats.org/officeDocument/2006/relationships/image" Target="../media/image15.png"/><Relationship Id="rId1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png"/><Relationship Id="rId4" Type="http://schemas.openxmlformats.org/officeDocument/2006/relationships/image" Target="../media/image8.png"/><Relationship Id="rId9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openxmlformats.org/officeDocument/2006/relationships/image" Target="../media/image9.png"/><Relationship Id="rId7" Type="http://schemas.openxmlformats.org/officeDocument/2006/relationships/image" Target="../media/image20.png"/><Relationship Id="rId8" Type="http://schemas.openxmlformats.org/officeDocument/2006/relationships/image" Target="../media/image17.png"/></Relationships>
</file>

<file path=ppt/slides/_rels/slide8.xml.rels><?xml version="1.0" encoding="UTF-8" standalone="yes"?><Relationships xmlns="http://schemas.openxmlformats.org/package/2006/relationships"><Relationship Id="rId11" Type="http://schemas.openxmlformats.org/officeDocument/2006/relationships/image" Target="../media/image26.png"/><Relationship Id="rId10" Type="http://schemas.openxmlformats.org/officeDocument/2006/relationships/image" Target="../media/image21.png"/><Relationship Id="rId13" Type="http://schemas.openxmlformats.org/officeDocument/2006/relationships/image" Target="../media/image23.png"/><Relationship Id="rId1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Relationship Id="rId4" Type="http://schemas.openxmlformats.org/officeDocument/2006/relationships/image" Target="../media/image10.jpg"/><Relationship Id="rId9" Type="http://schemas.openxmlformats.org/officeDocument/2006/relationships/image" Target="../media/image22.png"/><Relationship Id="rId5" Type="http://schemas.openxmlformats.org/officeDocument/2006/relationships/image" Target="../media/image3.jpg"/><Relationship Id="rId6" Type="http://schemas.openxmlformats.org/officeDocument/2006/relationships/image" Target="../media/image16.png"/><Relationship Id="rId7" Type="http://schemas.openxmlformats.org/officeDocument/2006/relationships/image" Target="../media/image4.jpg"/><Relationship Id="rId8" Type="http://schemas.openxmlformats.org/officeDocument/2006/relationships/image" Target="../media/image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hyperlink" Target="mailto:jyanezc@unal.edu.co" TargetMode="External"/><Relationship Id="rId4" Type="http://schemas.openxmlformats.org/officeDocument/2006/relationships/hyperlink" Target="mailto:jabejaranog@unal.edu.co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"/>
          <p:cNvSpPr txBox="1"/>
          <p:nvPr/>
        </p:nvSpPr>
        <p:spPr>
          <a:xfrm>
            <a:off x="1329747" y="580928"/>
            <a:ext cx="6733310" cy="408709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72B7E"/>
              </a:buClr>
              <a:buSzPts val="4000"/>
              <a:buFont typeface="Garamond"/>
              <a:buNone/>
            </a:pPr>
            <a:r>
              <a:rPr b="1" i="0" lang="es-CO" sz="4000" u="none" cap="none" strike="noStrike">
                <a:solidFill>
                  <a:srgbClr val="172B7E"/>
                </a:solidFill>
                <a:latin typeface="Garamond"/>
                <a:ea typeface="Garamond"/>
                <a:cs typeface="Garamond"/>
                <a:sym typeface="Garamond"/>
              </a:rPr>
              <a:t>Grupo de Investigación: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36C09"/>
              </a:buClr>
              <a:buSzPts val="4000"/>
              <a:buFont typeface="Garamond"/>
              <a:buNone/>
            </a:pPr>
            <a:r>
              <a:rPr b="1" i="0" lang="es-CO" sz="4000" u="none" cap="none" strike="noStrike">
                <a:solidFill>
                  <a:srgbClr val="E36C09"/>
                </a:solidFill>
                <a:latin typeface="Garamond"/>
                <a:ea typeface="Garamond"/>
                <a:cs typeface="Garamond"/>
                <a:sym typeface="Garamond"/>
              </a:rPr>
              <a:t>Estudios sobre Desarrollo Socio/moral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72B7E"/>
              </a:buClr>
              <a:buSzPts val="3200"/>
              <a:buFont typeface="Garamond"/>
              <a:buNone/>
            </a:pPr>
            <a:r>
              <a:rPr b="1" i="0" lang="es-CO" sz="3200" u="none" cap="none" strike="noStrike">
                <a:solidFill>
                  <a:srgbClr val="172B7E"/>
                </a:solidFill>
                <a:latin typeface="Garamond"/>
                <a:ea typeface="Garamond"/>
                <a:cs typeface="Garamond"/>
                <a:sym typeface="Garamond"/>
              </a:rPr>
              <a:t>Categoría B – Minciencias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72B7E"/>
              </a:buClr>
              <a:buSzPts val="2400"/>
              <a:buFont typeface="Garamond"/>
              <a:buNone/>
            </a:pPr>
            <a:r>
              <a:rPr b="1" i="0" lang="es-CO" sz="2400" u="none" cap="none" strike="noStrike">
                <a:solidFill>
                  <a:srgbClr val="172B7E"/>
                </a:solidFill>
                <a:latin typeface="Garamond"/>
                <a:ea typeface="Garamond"/>
                <a:cs typeface="Garamond"/>
                <a:sym typeface="Garamond"/>
              </a:rPr>
              <a:t>Docente Líder de grupo: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72B7E"/>
              </a:buClr>
              <a:buSzPts val="2400"/>
              <a:buFont typeface="Garamond"/>
              <a:buNone/>
            </a:pPr>
            <a:r>
              <a:rPr b="1" i="0" lang="es-CO" sz="2400" u="none" cap="none" strike="noStrike">
                <a:solidFill>
                  <a:srgbClr val="172B7E"/>
                </a:solidFill>
                <a:latin typeface="Garamond"/>
                <a:ea typeface="Garamond"/>
                <a:cs typeface="Garamond"/>
                <a:sym typeface="Garamond"/>
              </a:rPr>
              <a:t>Jaime Yáñez Canal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t/>
            </a:r>
            <a:endParaRPr b="1" i="0" sz="3200" u="none" cap="none" strike="noStrike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93" name="Google Shape;93;p2"/>
          <p:cNvCxnSpPr/>
          <p:nvPr/>
        </p:nvCxnSpPr>
        <p:spPr>
          <a:xfrm>
            <a:off x="1674840" y="4268171"/>
            <a:ext cx="5810117" cy="0"/>
          </a:xfrm>
          <a:prstGeom prst="straightConnector1">
            <a:avLst/>
          </a:prstGeom>
          <a:noFill/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sp>
        <p:nvSpPr>
          <p:cNvPr id="94" name="Google Shape;94;p2"/>
          <p:cNvSpPr txBox="1"/>
          <p:nvPr/>
        </p:nvSpPr>
        <p:spPr>
          <a:xfrm>
            <a:off x="1535040" y="4414444"/>
            <a:ext cx="6320215" cy="12771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Garamond"/>
              <a:buNone/>
            </a:pPr>
            <a:r>
              <a:rPr b="0" i="0" lang="es-CO" sz="2400" u="none" cap="none" strike="noStrik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Alejandro Bejarano Gómez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Garamond"/>
              <a:buNone/>
            </a:pPr>
            <a:r>
              <a:rPr b="0" i="0" lang="es-CO" sz="2400" u="none" cap="none" strike="noStrik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Estudiante Doctorado en Psicología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Garamond"/>
              <a:buNone/>
            </a:pPr>
            <a:r>
              <a:rPr b="0" i="0" lang="es-CO" sz="2400" u="none" cap="none" strike="noStrik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Universidad Nacional de Colombia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" name="Google Shape;99;p3"/>
          <p:cNvGrpSpPr/>
          <p:nvPr/>
        </p:nvGrpSpPr>
        <p:grpSpPr>
          <a:xfrm>
            <a:off x="410548" y="259329"/>
            <a:ext cx="8552328" cy="5394620"/>
            <a:chOff x="4344" y="467148"/>
            <a:chExt cx="8552329" cy="5394620"/>
          </a:xfrm>
        </p:grpSpPr>
        <p:sp>
          <p:nvSpPr>
            <p:cNvPr id="100" name="Google Shape;100;p3"/>
            <p:cNvSpPr/>
            <p:nvPr/>
          </p:nvSpPr>
          <p:spPr>
            <a:xfrm>
              <a:off x="4508573" y="4567127"/>
              <a:ext cx="509660" cy="91440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lnTo>
                    <a:pt x="60000" y="60000"/>
                  </a:lnTo>
                  <a:lnTo>
                    <a:pt x="60000" y="78604"/>
                  </a:lnTo>
                  <a:lnTo>
                    <a:pt x="120000" y="78604"/>
                  </a:lnTo>
                </a:path>
              </a:pathLst>
            </a:custGeom>
            <a:noFill/>
            <a:ln cap="flat" cmpd="sng" w="25400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3"/>
            <p:cNvSpPr txBox="1"/>
            <p:nvPr/>
          </p:nvSpPr>
          <p:spPr>
            <a:xfrm>
              <a:off x="4750657" y="4600100"/>
              <a:ext cx="25492" cy="2549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2700" spcFirstLastPara="1" rIns="1270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5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sp>
          <p:nvSpPr>
            <p:cNvPr id="102" name="Google Shape;102;p3"/>
            <p:cNvSpPr/>
            <p:nvPr/>
          </p:nvSpPr>
          <p:spPr>
            <a:xfrm>
              <a:off x="1126568" y="3119992"/>
              <a:ext cx="609347" cy="1492854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60000" y="0"/>
                  </a:lnTo>
                  <a:lnTo>
                    <a:pt x="6000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254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3"/>
            <p:cNvSpPr txBox="1"/>
            <p:nvPr/>
          </p:nvSpPr>
          <p:spPr>
            <a:xfrm>
              <a:off x="1390931" y="3826109"/>
              <a:ext cx="80621" cy="8062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2700" spcFirstLastPara="1" rIns="1270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6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sp>
          <p:nvSpPr>
            <p:cNvPr id="104" name="Google Shape;104;p3"/>
            <p:cNvSpPr/>
            <p:nvPr/>
          </p:nvSpPr>
          <p:spPr>
            <a:xfrm>
              <a:off x="4541485" y="1773137"/>
              <a:ext cx="422941" cy="91440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lnTo>
                    <a:pt x="60000" y="60000"/>
                  </a:lnTo>
                  <a:lnTo>
                    <a:pt x="60000" y="62385"/>
                  </a:lnTo>
                  <a:lnTo>
                    <a:pt x="120000" y="62385"/>
                  </a:lnTo>
                </a:path>
              </a:pathLst>
            </a:custGeom>
            <a:noFill/>
            <a:ln cap="flat" cmpd="sng" w="25400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3"/>
            <p:cNvSpPr txBox="1"/>
            <p:nvPr/>
          </p:nvSpPr>
          <p:spPr>
            <a:xfrm>
              <a:off x="4742382" y="1808283"/>
              <a:ext cx="21147" cy="2114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2700" spcFirstLastPara="1" rIns="1270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5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sp>
          <p:nvSpPr>
            <p:cNvPr id="106" name="Google Shape;106;p3"/>
            <p:cNvSpPr/>
            <p:nvPr/>
          </p:nvSpPr>
          <p:spPr>
            <a:xfrm>
              <a:off x="1126568" y="1818857"/>
              <a:ext cx="642258" cy="1301135"/>
            </a:xfrm>
            <a:custGeom>
              <a:rect b="b" l="l" r="r" t="t"/>
              <a:pathLst>
                <a:path extrusionOk="0" h="120000" w="120000">
                  <a:moveTo>
                    <a:pt x="0" y="120000"/>
                  </a:moveTo>
                  <a:lnTo>
                    <a:pt x="60000" y="120000"/>
                  </a:lnTo>
                  <a:lnTo>
                    <a:pt x="60000" y="0"/>
                  </a:lnTo>
                  <a:lnTo>
                    <a:pt x="120000" y="0"/>
                  </a:lnTo>
                </a:path>
              </a:pathLst>
            </a:custGeom>
            <a:noFill/>
            <a:ln cap="flat" cmpd="sng" w="254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3"/>
            <p:cNvSpPr txBox="1"/>
            <p:nvPr/>
          </p:nvSpPr>
          <p:spPr>
            <a:xfrm>
              <a:off x="1411422" y="2433149"/>
              <a:ext cx="72550" cy="725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2700" spcFirstLastPara="1" rIns="1270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5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sp>
          <p:nvSpPr>
            <p:cNvPr id="108" name="Google Shape;108;p3"/>
            <p:cNvSpPr/>
            <p:nvPr/>
          </p:nvSpPr>
          <p:spPr>
            <a:xfrm rot="-5400000">
              <a:off x="-1828164" y="2558880"/>
              <a:ext cx="4787240" cy="1122225"/>
            </a:xfrm>
            <a:prstGeom prst="rect">
              <a:avLst/>
            </a:prstGeom>
            <a:solidFill>
              <a:srgbClr val="E03A00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3"/>
            <p:cNvSpPr txBox="1"/>
            <p:nvPr/>
          </p:nvSpPr>
          <p:spPr>
            <a:xfrm rot="-5400000">
              <a:off x="-1828164" y="2558880"/>
              <a:ext cx="4787240" cy="11222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4125" lIns="24125" spcFirstLastPara="1" rIns="24125" wrap="square" tIns="241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s-CO" sz="3800" u="none" cap="none" strike="noStrike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rPr>
                <a:t>Estudios en Desarrollo Sociomoral </a:t>
              </a:r>
              <a:endParaRPr b="0" i="0" sz="3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sp>
          <p:nvSpPr>
            <p:cNvPr id="110" name="Google Shape;110;p3"/>
            <p:cNvSpPr/>
            <p:nvPr/>
          </p:nvSpPr>
          <p:spPr>
            <a:xfrm>
              <a:off x="1768826" y="1162007"/>
              <a:ext cx="2772658" cy="1313699"/>
            </a:xfrm>
            <a:prstGeom prst="rect">
              <a:avLst/>
            </a:prstGeom>
            <a:solidFill>
              <a:srgbClr val="DC5E00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3"/>
            <p:cNvSpPr txBox="1"/>
            <p:nvPr/>
          </p:nvSpPr>
          <p:spPr>
            <a:xfrm>
              <a:off x="1768826" y="1162007"/>
              <a:ext cx="2772658" cy="13136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0300" lIns="20300" spcFirstLastPara="1" rIns="20300" wrap="square" tIns="203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s-CO" sz="3200" u="none" cap="none" strike="noStrike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rPr>
                <a:t>Línea 1: </a:t>
              </a:r>
              <a:r>
                <a:rPr b="0" i="0" lang="es-CO" sz="3200" u="none" cap="none" strike="noStrike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rPr>
                <a:t>Cognición y Desarrollo</a:t>
              </a:r>
              <a:endParaRPr b="0" i="0" sz="32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sp>
          <p:nvSpPr>
            <p:cNvPr id="112" name="Google Shape;112;p3"/>
            <p:cNvSpPr/>
            <p:nvPr/>
          </p:nvSpPr>
          <p:spPr>
            <a:xfrm>
              <a:off x="4964426" y="467148"/>
              <a:ext cx="3544039" cy="2707052"/>
            </a:xfrm>
            <a:prstGeom prst="rect">
              <a:avLst/>
            </a:prstGeom>
            <a:solidFill>
              <a:srgbClr val="88361C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3"/>
            <p:cNvSpPr txBox="1"/>
            <p:nvPr/>
          </p:nvSpPr>
          <p:spPr>
            <a:xfrm>
              <a:off x="4964426" y="467148"/>
              <a:ext cx="3544039" cy="270705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225" lIns="15225" spcFirstLastPara="1" rIns="15225" wrap="square" tIns="152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s-CO" sz="2400" u="none" cap="none" strike="noStrike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rPr>
                <a:t>- Historia de la Psicología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s-CO" sz="2400" u="none" cap="none" strike="noStrike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rPr>
                <a:t>- Fenomenología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s-CO" sz="2400" u="none" cap="none" strike="noStrike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rPr>
                <a:t>-Filosofía de la Mente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s-CO" sz="2400" u="none" cap="none" strike="noStrike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rPr>
                <a:t>- Psicología del Desarrollo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s-CO" sz="2400" u="none" cap="none" strike="noStrike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rPr>
                <a:t>- Enfoques contemporáneos en Cognición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s-CO" sz="2400" u="none" cap="none" strike="noStrike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rPr>
                <a:t>- Cognición Animal</a:t>
              </a:r>
              <a:endParaRPr b="0" i="0" sz="2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sp>
          <p:nvSpPr>
            <p:cNvPr id="114" name="Google Shape;114;p3"/>
            <p:cNvSpPr/>
            <p:nvPr/>
          </p:nvSpPr>
          <p:spPr>
            <a:xfrm>
              <a:off x="1735915" y="3955997"/>
              <a:ext cx="2772658" cy="1313699"/>
            </a:xfrm>
            <a:prstGeom prst="rect">
              <a:avLst/>
            </a:prstGeom>
            <a:solidFill>
              <a:srgbClr val="DC5E00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3"/>
            <p:cNvSpPr txBox="1"/>
            <p:nvPr/>
          </p:nvSpPr>
          <p:spPr>
            <a:xfrm>
              <a:off x="1735915" y="3955997"/>
              <a:ext cx="2772658" cy="13136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0300" lIns="20300" spcFirstLastPara="1" rIns="20300" wrap="square" tIns="203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s-CO" sz="3200" u="none" cap="none" strike="noStrike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rPr>
                <a:t>Línea 2: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1120"/>
                </a:spcBef>
                <a:spcAft>
                  <a:spcPts val="0"/>
                </a:spcAft>
                <a:buNone/>
              </a:pPr>
              <a:r>
                <a:rPr b="0" i="0" lang="es-CO" sz="3200" u="none" cap="none" strike="noStrike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rPr>
                <a:t>Desarrollo Moral</a:t>
              </a:r>
              <a:endParaRPr b="0" i="0" sz="32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sp>
          <p:nvSpPr>
            <p:cNvPr id="116" name="Google Shape;116;p3"/>
            <p:cNvSpPr/>
            <p:nvPr/>
          </p:nvSpPr>
          <p:spPr>
            <a:xfrm>
              <a:off x="5018234" y="3392277"/>
              <a:ext cx="3538438" cy="2469491"/>
            </a:xfrm>
            <a:prstGeom prst="rect">
              <a:avLst/>
            </a:prstGeom>
            <a:solidFill>
              <a:srgbClr val="88361C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3"/>
            <p:cNvSpPr txBox="1"/>
            <p:nvPr/>
          </p:nvSpPr>
          <p:spPr>
            <a:xfrm>
              <a:off x="5018234" y="3392277"/>
              <a:ext cx="3538438" cy="246949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225" lIns="15225" spcFirstLastPara="1" rIns="15225" wrap="square" tIns="152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s-CO" sz="2400" u="none" cap="none" strike="noStrike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rPr>
                <a:t>- Altruismo y Evolución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s-CO" sz="2400" u="none" cap="none" strike="noStrike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rPr>
                <a:t>- Estudios Religiosos 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s-CO" sz="2400" u="none" cap="none" strike="noStrike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rPr>
                <a:t>- Emociones y Moral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s-CO" sz="2400" u="none" cap="none" strike="noStrike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rPr>
                <a:t>- Desarrollo Moral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s-CO" sz="2400" u="none" cap="none" strike="noStrike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rPr>
                <a:t>- Filosofía Moral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s-CO" sz="2400" u="none" cap="none" strike="noStrike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rPr>
                <a:t>- Empatía y Juicio Moral</a:t>
              </a:r>
              <a:endParaRPr b="0" i="0" sz="2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</p:grpSp>
      <p:sp>
        <p:nvSpPr>
          <p:cNvPr id="118" name="Google Shape;118;p3"/>
          <p:cNvSpPr/>
          <p:nvPr/>
        </p:nvSpPr>
        <p:spPr>
          <a:xfrm>
            <a:off x="406204" y="5613304"/>
            <a:ext cx="8556673" cy="3000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350" u="none" cap="none" strike="noStrike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4"/>
          <p:cNvSpPr txBox="1"/>
          <p:nvPr>
            <p:ph type="title"/>
          </p:nvPr>
        </p:nvSpPr>
        <p:spPr>
          <a:xfrm>
            <a:off x="678872" y="288492"/>
            <a:ext cx="8229600" cy="7921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Garamond"/>
              <a:buNone/>
            </a:pPr>
            <a:r>
              <a:rPr b="1" lang="es-CO">
                <a:solidFill>
                  <a:schemeClr val="accent1"/>
                </a:solidFill>
                <a:latin typeface="Garamond"/>
                <a:ea typeface="Garamond"/>
                <a:cs typeface="Garamond"/>
                <a:sym typeface="Garamond"/>
              </a:rPr>
              <a:t>Orientación y Estilo de trabajo</a:t>
            </a:r>
            <a:endParaRPr b="1">
              <a:solidFill>
                <a:schemeClr val="accen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24" name="Google Shape;124;p4"/>
          <p:cNvSpPr txBox="1"/>
          <p:nvPr>
            <p:ph idx="1" type="body"/>
          </p:nvPr>
        </p:nvSpPr>
        <p:spPr>
          <a:xfrm>
            <a:off x="568036" y="1288473"/>
            <a:ext cx="8340436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s-CO">
                <a:latin typeface="Garamond"/>
                <a:ea typeface="Garamond"/>
                <a:cs typeface="Garamond"/>
                <a:sym typeface="Garamond"/>
              </a:rPr>
              <a:t>La Psicología como una </a:t>
            </a:r>
            <a:r>
              <a:rPr b="1" lang="es-CO">
                <a:latin typeface="Garamond"/>
                <a:ea typeface="Garamond"/>
                <a:cs typeface="Garamond"/>
                <a:sym typeface="Garamond"/>
              </a:rPr>
              <a:t>Disciplina Científica – Teórica.</a:t>
            </a:r>
            <a:endParaRPr/>
          </a:p>
          <a:p>
            <a:pPr indent="-15494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>
              <a:latin typeface="Garamond"/>
              <a:ea typeface="Garamond"/>
              <a:cs typeface="Garamond"/>
              <a:sym typeface="Garamond"/>
            </a:endParaRPr>
          </a:p>
          <a:p>
            <a:pPr indent="-34290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s-CO">
                <a:latin typeface="Garamond"/>
                <a:ea typeface="Garamond"/>
                <a:cs typeface="Garamond"/>
                <a:sym typeface="Garamond"/>
              </a:rPr>
              <a:t>La </a:t>
            </a:r>
            <a:r>
              <a:rPr b="1" lang="es-CO">
                <a:latin typeface="Garamond"/>
                <a:ea typeface="Garamond"/>
                <a:cs typeface="Garamond"/>
                <a:sym typeface="Garamond"/>
              </a:rPr>
              <a:t>indagación teórica </a:t>
            </a:r>
            <a:r>
              <a:rPr lang="es-CO">
                <a:latin typeface="Garamond"/>
                <a:ea typeface="Garamond"/>
                <a:cs typeface="Garamond"/>
                <a:sym typeface="Garamond"/>
              </a:rPr>
              <a:t>para </a:t>
            </a:r>
            <a:r>
              <a:rPr b="1" lang="es-CO">
                <a:latin typeface="Garamond"/>
                <a:ea typeface="Garamond"/>
                <a:cs typeface="Garamond"/>
                <a:sym typeface="Garamond"/>
              </a:rPr>
              <a:t>la búsqueda de preguntas centrales</a:t>
            </a:r>
            <a:r>
              <a:rPr lang="es-CO">
                <a:latin typeface="Garamond"/>
                <a:ea typeface="Garamond"/>
                <a:cs typeface="Garamond"/>
                <a:sym typeface="Garamond"/>
              </a:rPr>
              <a:t> en los debates contemporáneos de la Psicología.</a:t>
            </a:r>
            <a:endParaRPr/>
          </a:p>
          <a:p>
            <a:pPr indent="-15494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>
              <a:latin typeface="Garamond"/>
              <a:ea typeface="Garamond"/>
              <a:cs typeface="Garamond"/>
              <a:sym typeface="Garamond"/>
            </a:endParaRPr>
          </a:p>
          <a:p>
            <a:pPr indent="-342900" lvl="0" marL="342900" rtl="0" algn="l">
              <a:spcBef>
                <a:spcPts val="592"/>
              </a:spcBef>
              <a:spcAft>
                <a:spcPts val="0"/>
              </a:spcAft>
              <a:buClr>
                <a:schemeClr val="accent1"/>
              </a:buClr>
              <a:buSzPct val="100000"/>
              <a:buChar char="•"/>
            </a:pPr>
            <a:r>
              <a:rPr b="1" lang="es-CO">
                <a:solidFill>
                  <a:schemeClr val="accent1"/>
                </a:solidFill>
                <a:latin typeface="Garamond"/>
                <a:ea typeface="Garamond"/>
                <a:cs typeface="Garamond"/>
                <a:sym typeface="Garamond"/>
              </a:rPr>
              <a:t>Dirigido a: </a:t>
            </a:r>
            <a:r>
              <a:rPr lang="es-CO">
                <a:latin typeface="Garamond"/>
                <a:ea typeface="Garamond"/>
                <a:cs typeface="Garamond"/>
                <a:sym typeface="Garamond"/>
              </a:rPr>
              <a:t>Estudiantes interesados en preguntas teóricas y discusiones interdisciplinares en las que participa la psicología </a:t>
            </a:r>
            <a:endParaRPr>
              <a:latin typeface="Garamond"/>
              <a:ea typeface="Garamond"/>
              <a:cs typeface="Garamond"/>
              <a:sym typeface="Garamond"/>
            </a:endParaRPr>
          </a:p>
          <a:p>
            <a:pPr indent="-15494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>
              <a:latin typeface="Garamond"/>
              <a:ea typeface="Garamond"/>
              <a:cs typeface="Garamond"/>
              <a:sym typeface="Garamond"/>
            </a:endParaRPr>
          </a:p>
          <a:p>
            <a:pPr indent="-15494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5"/>
          <p:cNvSpPr txBox="1"/>
          <p:nvPr>
            <p:ph type="title"/>
          </p:nvPr>
        </p:nvSpPr>
        <p:spPr>
          <a:xfrm>
            <a:off x="332509" y="178626"/>
            <a:ext cx="8520545" cy="8107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Garamond"/>
              <a:buNone/>
            </a:pPr>
            <a:r>
              <a:rPr b="1" lang="es-CO" sz="4000">
                <a:solidFill>
                  <a:schemeClr val="accent1"/>
                </a:solidFill>
                <a:latin typeface="Garamond"/>
                <a:ea typeface="Garamond"/>
                <a:cs typeface="Garamond"/>
                <a:sym typeface="Garamond"/>
              </a:rPr>
              <a:t>Valores del Grupo y Estilo de Trabajo</a:t>
            </a:r>
            <a:endParaRPr b="1" sz="4000">
              <a:solidFill>
                <a:schemeClr val="accen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grpSp>
        <p:nvGrpSpPr>
          <p:cNvPr id="130" name="Google Shape;130;p5"/>
          <p:cNvGrpSpPr/>
          <p:nvPr/>
        </p:nvGrpSpPr>
        <p:grpSpPr>
          <a:xfrm>
            <a:off x="618661" y="1124250"/>
            <a:ext cx="7907310" cy="4942008"/>
            <a:chOff x="107883" y="2031"/>
            <a:chExt cx="7907310" cy="4942008"/>
          </a:xfrm>
        </p:grpSpPr>
        <p:sp>
          <p:nvSpPr>
            <p:cNvPr id="131" name="Google Shape;131;p5"/>
            <p:cNvSpPr/>
            <p:nvPr/>
          </p:nvSpPr>
          <p:spPr>
            <a:xfrm>
              <a:off x="107883" y="2031"/>
              <a:ext cx="2471004" cy="1482602"/>
            </a:xfrm>
            <a:prstGeom prst="rect">
              <a:avLst/>
            </a:prstGeom>
            <a:solidFill>
              <a:schemeClr val="accent4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5"/>
            <p:cNvSpPr txBox="1"/>
            <p:nvPr/>
          </p:nvSpPr>
          <p:spPr>
            <a:xfrm>
              <a:off x="107883" y="2031"/>
              <a:ext cx="2471004" cy="14826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6675" lIns="106675" spcFirstLastPara="1" rIns="106675" wrap="square" tIns="1066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s-CO" sz="2800" u="none" cap="none" strike="noStrike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rPr>
                <a:t>Discusiones Teóricas</a:t>
              </a:r>
              <a:endParaRPr b="0" i="0" sz="2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sp>
          <p:nvSpPr>
            <p:cNvPr id="133" name="Google Shape;133;p5"/>
            <p:cNvSpPr/>
            <p:nvPr/>
          </p:nvSpPr>
          <p:spPr>
            <a:xfrm>
              <a:off x="2825988" y="2031"/>
              <a:ext cx="2471004" cy="1482602"/>
            </a:xfrm>
            <a:prstGeom prst="rect">
              <a:avLst/>
            </a:prstGeom>
            <a:solidFill>
              <a:srgbClr val="FF861A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5"/>
            <p:cNvSpPr txBox="1"/>
            <p:nvPr/>
          </p:nvSpPr>
          <p:spPr>
            <a:xfrm>
              <a:off x="2825988" y="2031"/>
              <a:ext cx="2471004" cy="14826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6675" lIns="106675" spcFirstLastPara="1" rIns="106675" wrap="square" tIns="1066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s-CO" sz="2800" u="none" cap="none" strike="noStrike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rPr>
                <a:t>Competencias de lectura y escritura</a:t>
              </a:r>
              <a:endParaRPr b="0" i="0" sz="2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sp>
          <p:nvSpPr>
            <p:cNvPr id="135" name="Google Shape;135;p5"/>
            <p:cNvSpPr/>
            <p:nvPr/>
          </p:nvSpPr>
          <p:spPr>
            <a:xfrm>
              <a:off x="5544093" y="2031"/>
              <a:ext cx="2471004" cy="1482602"/>
            </a:xfrm>
            <a:prstGeom prst="rect">
              <a:avLst/>
            </a:prstGeom>
            <a:solidFill>
              <a:srgbClr val="FE8A0D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" name="Google Shape;136;p5"/>
            <p:cNvSpPr txBox="1"/>
            <p:nvPr/>
          </p:nvSpPr>
          <p:spPr>
            <a:xfrm>
              <a:off x="5544093" y="2031"/>
              <a:ext cx="2471100" cy="148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6675" lIns="106675" spcFirstLastPara="1" rIns="106675" wrap="square" tIns="1066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s-CO" sz="2800" u="none" cap="none" strike="noStrike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rPr>
                <a:t>Competencias discursivas y argumentativas</a:t>
              </a:r>
              <a:endParaRPr b="0" i="0" sz="2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sp>
          <p:nvSpPr>
            <p:cNvPr id="137" name="Google Shape;137;p5"/>
            <p:cNvSpPr/>
            <p:nvPr/>
          </p:nvSpPr>
          <p:spPr>
            <a:xfrm>
              <a:off x="107883" y="1731734"/>
              <a:ext cx="2471004" cy="1482602"/>
            </a:xfrm>
            <a:prstGeom prst="rect">
              <a:avLst/>
            </a:prstGeom>
            <a:solidFill>
              <a:srgbClr val="FF9000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5"/>
            <p:cNvSpPr txBox="1"/>
            <p:nvPr/>
          </p:nvSpPr>
          <p:spPr>
            <a:xfrm>
              <a:off x="107883" y="1731734"/>
              <a:ext cx="2471004" cy="14826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6675" lIns="106675" spcFirstLastPara="1" rIns="106675" wrap="square" tIns="1066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s-CO" sz="2800" u="none" cap="none" strike="noStrike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rPr>
                <a:t>Debate interdisciplinar</a:t>
              </a:r>
              <a:endParaRPr b="0" i="0" sz="2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sp>
          <p:nvSpPr>
            <p:cNvPr id="139" name="Google Shape;139;p5"/>
            <p:cNvSpPr/>
            <p:nvPr/>
          </p:nvSpPr>
          <p:spPr>
            <a:xfrm>
              <a:off x="2825988" y="1731734"/>
              <a:ext cx="2471004" cy="1482602"/>
            </a:xfrm>
            <a:prstGeom prst="rect">
              <a:avLst/>
            </a:prstGeom>
            <a:solidFill>
              <a:srgbClr val="F29400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p5"/>
            <p:cNvSpPr txBox="1"/>
            <p:nvPr/>
          </p:nvSpPr>
          <p:spPr>
            <a:xfrm>
              <a:off x="2825988" y="1731734"/>
              <a:ext cx="2471004" cy="14826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6675" lIns="106675" spcFirstLastPara="1" rIns="106675" wrap="square" tIns="1066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s-CO" sz="2800" u="none" cap="none" strike="noStrike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rPr>
                <a:t>Participación en Eventos Académicos </a:t>
              </a:r>
              <a:endParaRPr b="0" i="0" sz="2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sp>
          <p:nvSpPr>
            <p:cNvPr id="141" name="Google Shape;141;p5"/>
            <p:cNvSpPr/>
            <p:nvPr/>
          </p:nvSpPr>
          <p:spPr>
            <a:xfrm>
              <a:off x="5544093" y="1731734"/>
              <a:ext cx="2471004" cy="1482602"/>
            </a:xfrm>
            <a:prstGeom prst="rect">
              <a:avLst/>
            </a:prstGeom>
            <a:solidFill>
              <a:srgbClr val="E59700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5"/>
            <p:cNvSpPr txBox="1"/>
            <p:nvPr/>
          </p:nvSpPr>
          <p:spPr>
            <a:xfrm>
              <a:off x="5544093" y="1731734"/>
              <a:ext cx="2471004" cy="14826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6675" lIns="106675" spcFirstLastPara="1" rIns="106675" wrap="square" tIns="1066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s-CO" sz="2800" u="none" cap="none" strike="noStrike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rPr>
                <a:t>Autonomía en las líneas de investigación</a:t>
              </a:r>
              <a:endParaRPr b="0" i="0" sz="2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sp>
          <p:nvSpPr>
            <p:cNvPr id="143" name="Google Shape;143;p5"/>
            <p:cNvSpPr/>
            <p:nvPr/>
          </p:nvSpPr>
          <p:spPr>
            <a:xfrm>
              <a:off x="1466935" y="3461437"/>
              <a:ext cx="2471004" cy="1482602"/>
            </a:xfrm>
            <a:prstGeom prst="rect">
              <a:avLst/>
            </a:prstGeom>
            <a:solidFill>
              <a:srgbClr val="D89800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5"/>
            <p:cNvSpPr txBox="1"/>
            <p:nvPr/>
          </p:nvSpPr>
          <p:spPr>
            <a:xfrm>
              <a:off x="1466935" y="3461437"/>
              <a:ext cx="2471004" cy="14826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6675" lIns="106675" spcFirstLastPara="1" rIns="106675" wrap="square" tIns="1066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s-CO" sz="2800" u="none" cap="none" strike="noStrike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rPr>
                <a:t>Publicación de trabajos</a:t>
              </a:r>
              <a:endParaRPr b="0" i="0" sz="2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sp>
          <p:nvSpPr>
            <p:cNvPr id="145" name="Google Shape;145;p5"/>
            <p:cNvSpPr/>
            <p:nvPr/>
          </p:nvSpPr>
          <p:spPr>
            <a:xfrm>
              <a:off x="4185040" y="3461437"/>
              <a:ext cx="2471004" cy="1482602"/>
            </a:xfrm>
            <a:prstGeom prst="rect">
              <a:avLst/>
            </a:prstGeom>
            <a:solidFill>
              <a:srgbClr val="CC9900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5"/>
            <p:cNvSpPr txBox="1"/>
            <p:nvPr/>
          </p:nvSpPr>
          <p:spPr>
            <a:xfrm>
              <a:off x="4185040" y="3461437"/>
              <a:ext cx="2471004" cy="14826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6675" lIns="106675" spcFirstLastPara="1" rIns="106675" wrap="square" tIns="1066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s-CO" sz="2800" u="none" cap="none" strike="noStrike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rPr>
                <a:t>Línea de trabajo a largo plazo</a:t>
              </a:r>
              <a:endParaRPr b="0" i="0" sz="2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1" name="Google Shape;151;p6"/>
          <p:cNvGraphicFramePr/>
          <p:nvPr/>
        </p:nvGraphicFramePr>
        <p:xfrm>
          <a:off x="491836" y="38267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{4DAC1321-41D5-428B-88B3-99A104377ABF}</a:tableStyleId>
              </a:tblPr>
              <a:tblGrid>
                <a:gridCol w="2329950"/>
                <a:gridCol w="6003550"/>
              </a:tblGrid>
              <a:tr h="4926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CO" sz="2200" u="none" cap="none" strike="noStrike"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Integrantes Activos</a:t>
                      </a:r>
                      <a:endParaRPr b="1" i="0" sz="2200" u="none" cap="none" strike="noStrike">
                        <a:solidFill>
                          <a:srgbClr val="000000"/>
                        </a:solidFill>
                        <a:latin typeface="Garamond"/>
                        <a:ea typeface="Garamond"/>
                        <a:cs typeface="Garamond"/>
                        <a:sym typeface="Garamond"/>
                      </a:endParaRPr>
                    </a:p>
                  </a:txBody>
                  <a:tcPr marT="9525" marB="0" marR="9525" marL="9525" anchor="ctr">
                    <a:solidFill>
                      <a:srgbClr val="FF603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CO" sz="2200" u="none" cap="none" strike="noStrike"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Temas de Trabajo</a:t>
                      </a:r>
                      <a:endParaRPr b="1" i="0" sz="2200" u="none" cap="none" strike="noStrike">
                        <a:solidFill>
                          <a:srgbClr val="000000"/>
                        </a:solidFill>
                        <a:latin typeface="Garamond"/>
                        <a:ea typeface="Garamond"/>
                        <a:cs typeface="Garamond"/>
                        <a:sym typeface="Garamond"/>
                      </a:endParaRPr>
                    </a:p>
                  </a:txBody>
                  <a:tcPr marT="9525" marB="0" marR="9525" marL="9525" anchor="ctr">
                    <a:solidFill>
                      <a:srgbClr val="FF6037"/>
                    </a:solidFill>
                  </a:tcPr>
                </a:tc>
              </a:tr>
              <a:tr h="6262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s-CO" sz="1800" u="none" cap="none" strike="noStrike">
                          <a:solidFill>
                            <a:srgbClr val="000000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Juane Celeste Giraldo</a:t>
                      </a:r>
                      <a:endParaRPr b="0" i="0" sz="1800" u="none" cap="none" strike="noStrike">
                        <a:solidFill>
                          <a:srgbClr val="000000"/>
                        </a:solidFill>
                        <a:latin typeface="Garamond"/>
                        <a:ea typeface="Garamond"/>
                        <a:cs typeface="Garamond"/>
                        <a:sym typeface="Garamond"/>
                      </a:endParaRPr>
                    </a:p>
                  </a:txBody>
                  <a:tcPr marT="9525" marB="0" marR="9525" marL="9525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s-CO" sz="1800" u="none" cap="none" strike="noStrike">
                          <a:solidFill>
                            <a:srgbClr val="000000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Abordaje infodinámico a la evolución del sistema nervioso, la cognición y el comportamiento</a:t>
                      </a:r>
                      <a:endParaRPr b="0" i="0" sz="1800" u="none" cap="none" strike="noStrike">
                        <a:solidFill>
                          <a:srgbClr val="000000"/>
                        </a:solidFill>
                        <a:latin typeface="Garamond"/>
                        <a:ea typeface="Garamond"/>
                        <a:cs typeface="Garamond"/>
                        <a:sym typeface="Garamond"/>
                      </a:endParaRPr>
                    </a:p>
                  </a:txBody>
                  <a:tcPr marT="9525" marB="0" marR="9525" marL="9525" anchor="ctr"/>
                </a:tc>
              </a:tr>
              <a:tr h="6547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800" u="none" cap="none" strike="noStrike"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Sergio Felipe Sarmiento Fuquene</a:t>
                      </a:r>
                      <a:endParaRPr b="0" i="0" sz="1800" u="none" cap="none" strike="noStrike">
                        <a:solidFill>
                          <a:srgbClr val="000000"/>
                        </a:solidFill>
                        <a:latin typeface="Garamond"/>
                        <a:ea typeface="Garamond"/>
                        <a:cs typeface="Garamond"/>
                        <a:sym typeface="Garamond"/>
                      </a:endParaRPr>
                    </a:p>
                  </a:txBody>
                  <a:tcPr marT="9525" marB="0" marR="9525" marL="9525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s-CO" sz="1800" u="none" cap="none" strike="noStrike">
                          <a:solidFill>
                            <a:srgbClr val="000000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Estoy trabajando el fenómeno religioso y la espiritualidad desde perspectivas fenomenológicas.</a:t>
                      </a:r>
                      <a:endParaRPr/>
                    </a:p>
                  </a:txBody>
                  <a:tcPr marT="9525" marB="0" marR="9525" marL="9525" anchor="ctr"/>
                </a:tc>
              </a:tr>
              <a:tr h="6814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s-CO" sz="1800" u="none" cap="none" strike="noStrike">
                          <a:solidFill>
                            <a:srgbClr val="000000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Diego Alejandro Espinel Quiros</a:t>
                      </a:r>
                      <a:endParaRPr b="0" i="0" sz="1800" u="none" cap="none" strike="noStrike">
                        <a:solidFill>
                          <a:srgbClr val="000000"/>
                        </a:solidFill>
                        <a:latin typeface="Garamond"/>
                        <a:ea typeface="Garamond"/>
                        <a:cs typeface="Garamond"/>
                        <a:sym typeface="Garamond"/>
                      </a:endParaRPr>
                    </a:p>
                  </a:txBody>
                  <a:tcPr marT="9525" marB="0" marR="9525" marL="9525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s-CO" sz="1800" u="none" cap="none" strike="noStrike">
                          <a:solidFill>
                            <a:srgbClr val="000000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El concepto del cuerpo en psicología y las aproximaciones corporizadas</a:t>
                      </a:r>
                      <a:endParaRPr b="0" i="0" sz="1800" u="none" cap="none" strike="noStrike">
                        <a:solidFill>
                          <a:srgbClr val="000000"/>
                        </a:solidFill>
                        <a:latin typeface="Garamond"/>
                        <a:ea typeface="Garamond"/>
                        <a:cs typeface="Garamond"/>
                        <a:sym typeface="Garamond"/>
                      </a:endParaRPr>
                    </a:p>
                  </a:txBody>
                  <a:tcPr marT="9525" marB="0" marR="9525" marL="9525" anchor="ctr"/>
                </a:tc>
              </a:tr>
              <a:tr h="5879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800" u="none" cap="none" strike="noStrike"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Daniel Alberto Gross Ramirez</a:t>
                      </a:r>
                      <a:endParaRPr b="0" i="0" sz="1800" u="none" cap="none" strike="noStrike">
                        <a:solidFill>
                          <a:srgbClr val="000000"/>
                        </a:solidFill>
                        <a:latin typeface="Garamond"/>
                        <a:ea typeface="Garamond"/>
                        <a:cs typeface="Garamond"/>
                        <a:sym typeface="Garamond"/>
                      </a:endParaRPr>
                    </a:p>
                  </a:txBody>
                  <a:tcPr marT="9525" marB="0" marR="9525" marL="9525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800" u="none" cap="none" strike="noStrike"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 Fisicalismos no reductivos y cognición 4e</a:t>
                      </a:r>
                      <a:endParaRPr b="0" i="0" sz="1800" u="none" cap="none" strike="noStrike">
                        <a:solidFill>
                          <a:srgbClr val="000000"/>
                        </a:solidFill>
                        <a:latin typeface="Garamond"/>
                        <a:ea typeface="Garamond"/>
                        <a:cs typeface="Garamond"/>
                        <a:sym typeface="Garamond"/>
                      </a:endParaRPr>
                    </a:p>
                  </a:txBody>
                  <a:tcPr marT="9525" marB="0" marR="9525" marL="9525" anchor="ctr"/>
                </a:tc>
              </a:tr>
              <a:tr h="8028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800" u="none" cap="none" strike="noStrike"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Juan Esteban Florez Ardila</a:t>
                      </a:r>
                      <a:endParaRPr b="0" i="0" sz="1800" u="none" cap="none" strike="noStrike">
                        <a:solidFill>
                          <a:srgbClr val="000000"/>
                        </a:solidFill>
                        <a:latin typeface="Garamond"/>
                        <a:ea typeface="Garamond"/>
                        <a:cs typeface="Garamond"/>
                        <a:sym typeface="Garamond"/>
                      </a:endParaRPr>
                    </a:p>
                  </a:txBody>
                  <a:tcPr marT="9525" marB="0" marR="9525" marL="9525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800" u="none" cap="none" strike="noStrike"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 La literatura de la ilustración, el romanticismo (siglos xviii y xix) y los orígenes de la discusión artística sobre la subjetividad en las primeras concepciones psicológicas y sociológicas.</a:t>
                      </a:r>
                      <a:endParaRPr b="0" i="0" sz="1800" u="none" cap="none" strike="noStrike">
                        <a:solidFill>
                          <a:srgbClr val="000000"/>
                        </a:solidFill>
                        <a:latin typeface="Garamond"/>
                        <a:ea typeface="Garamond"/>
                        <a:cs typeface="Garamond"/>
                        <a:sym typeface="Garamond"/>
                      </a:endParaRPr>
                    </a:p>
                  </a:txBody>
                  <a:tcPr marT="9525" marB="0" marR="9525" marL="9525" anchor="ctr"/>
                </a:tc>
              </a:tr>
              <a:tr h="6054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s-CO" sz="1800" u="none" cap="none" strike="noStrike">
                          <a:solidFill>
                            <a:srgbClr val="000000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Erika Daniela Alvarado Maldonado</a:t>
                      </a:r>
                      <a:endParaRPr b="0" i="0" sz="1800" u="none" cap="none" strike="noStrike">
                        <a:solidFill>
                          <a:srgbClr val="000000"/>
                        </a:solidFill>
                        <a:latin typeface="Garamond"/>
                        <a:ea typeface="Garamond"/>
                        <a:cs typeface="Garamond"/>
                        <a:sym typeface="Garamond"/>
                      </a:endParaRPr>
                    </a:p>
                  </a:txBody>
                  <a:tcPr marT="9525" marB="0" marR="9525" marL="9525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s-CO" sz="1800" u="none" cap="none" strike="noStrike">
                          <a:solidFill>
                            <a:srgbClr val="000000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Lenguaje y Cognición </a:t>
                      </a:r>
                      <a:endParaRPr b="0" i="0" sz="1800" u="none" cap="none" strike="noStrike">
                        <a:solidFill>
                          <a:srgbClr val="000000"/>
                        </a:solidFill>
                        <a:latin typeface="Garamond"/>
                        <a:ea typeface="Garamond"/>
                        <a:cs typeface="Garamond"/>
                        <a:sym typeface="Garamond"/>
                      </a:endParaRPr>
                    </a:p>
                  </a:txBody>
                  <a:tcPr marT="9525" marB="0" marR="9525" marL="9525" anchor="ctr"/>
                </a:tc>
              </a:tr>
              <a:tr h="9620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s-CO" sz="1800" u="none" cap="none" strike="noStrike">
                          <a:solidFill>
                            <a:srgbClr val="000000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Alejandro Bejarano Gómez</a:t>
                      </a:r>
                      <a:endParaRPr b="0" i="0" sz="1800" u="none" cap="none" strike="noStrike">
                        <a:solidFill>
                          <a:srgbClr val="000000"/>
                        </a:solidFill>
                        <a:latin typeface="Garamond"/>
                        <a:ea typeface="Garamond"/>
                        <a:cs typeface="Garamond"/>
                        <a:sym typeface="Garamond"/>
                      </a:endParaRPr>
                    </a:p>
                  </a:txBody>
                  <a:tcPr marT="9525" marB="0" marR="9525" marL="9525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s-CO" sz="1800" u="none" cap="none" strike="noStrike">
                          <a:solidFill>
                            <a:srgbClr val="000000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Orientación atencional hacia la sincronía audiovisual en niños con Autismo: un estudio de Seguimiento Ocular.</a:t>
                      </a:r>
                      <a:endParaRPr b="0" i="0" sz="1800" u="none" cap="none" strike="noStrike">
                        <a:solidFill>
                          <a:srgbClr val="000000"/>
                        </a:solidFill>
                        <a:latin typeface="Garamond"/>
                        <a:ea typeface="Garamond"/>
                        <a:cs typeface="Garamond"/>
                        <a:sym typeface="Garamond"/>
                      </a:endParaRPr>
                    </a:p>
                  </a:txBody>
                  <a:tcPr marT="9525" marB="0" marR="9525" marL="9525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incipios morales de la guerra: Actitudes frente a la transgresión |  Revista Iberoamericana de Psicología" id="156" name="Google Shape;156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63213" y="86954"/>
            <a:ext cx="2133353" cy="28925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932215" y="82242"/>
            <a:ext cx="1925537" cy="289727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MARTHA NUSSBAUM Y LA JUSTICIA COMPASIVA | Ivan Alfonso Pinedo Cantillo |  Librería Nacional" id="158" name="Google Shape;158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03617" y="55417"/>
            <a:ext cx="2123947" cy="28389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643740" y="2930828"/>
            <a:ext cx="4137708" cy="200127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awrence Kohlberg y la psicología moral: trayectoria y variaciones  conceptuales | Revista Iberoamericana de Psicología" id="160" name="Google Shape;160;p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038109" y="86954"/>
            <a:ext cx="2006611" cy="29527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228400" y="4378548"/>
            <a:ext cx="5375273" cy="9606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7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264101" y="4642099"/>
            <a:ext cx="2964299" cy="20319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7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248514" y="2925248"/>
            <a:ext cx="3381375" cy="168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7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6162675" y="3698346"/>
            <a:ext cx="2882045" cy="53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7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3208768" y="5302920"/>
            <a:ext cx="4610100" cy="89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7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5513818" y="6123709"/>
            <a:ext cx="3630182" cy="7342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ttps://reviberopsicologia.ibero.edu.co/public/journals/2/article_1667_cover_es_ES.png" id="171" name="Google Shape;171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13180" y="26446"/>
            <a:ext cx="2057954" cy="290523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enomenología y psicología del desarrollo: la búsqueda de una articulación" id="172" name="Google Shape;172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2154" y="26444"/>
            <a:ext cx="2168794" cy="290523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tálogo en línea Biblioteca Universidad de Manizales" id="173" name="Google Shape;173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440630" y="26447"/>
            <a:ext cx="2272868" cy="29052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973767" y="26445"/>
            <a:ext cx="2073251" cy="290523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positorio Institucional - IBERO.: Buscando en DSpace" id="175" name="Google Shape;175;p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560397" y="2931678"/>
            <a:ext cx="2073251" cy="278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604083" y="2925084"/>
            <a:ext cx="4534102" cy="108774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:\Global\Common\CorporateMarketing\Logos\Logos-All-Brands\Tobii Pro\Color\PNG\Tobii_Pro_Logo_color.png" id="177" name="Google Shape;177;p8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48788" y="3105261"/>
            <a:ext cx="2346916" cy="818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8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72154" y="4064873"/>
            <a:ext cx="2388243" cy="9720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8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4604083" y="4012833"/>
            <a:ext cx="2441174" cy="212021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horizontespedagogicos.ibero.edu.co/public/journals/3/article_1901_cover_es_ES.png" id="180" name="Google Shape;180;p8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7045257" y="3429693"/>
            <a:ext cx="2053662" cy="27685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8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172154" y="5100982"/>
            <a:ext cx="5161846" cy="997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9"/>
          <p:cNvSpPr txBox="1"/>
          <p:nvPr>
            <p:ph type="title"/>
          </p:nvPr>
        </p:nvSpPr>
        <p:spPr>
          <a:xfrm>
            <a:off x="623454" y="1277866"/>
            <a:ext cx="8229600" cy="7921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Garamond"/>
              <a:buNone/>
            </a:pPr>
            <a:r>
              <a:rPr b="1" lang="es-CO" sz="5400">
                <a:solidFill>
                  <a:schemeClr val="accent1"/>
                </a:solidFill>
                <a:latin typeface="Garamond"/>
                <a:ea typeface="Garamond"/>
                <a:cs typeface="Garamond"/>
                <a:sym typeface="Garamond"/>
              </a:rPr>
              <a:t>Contacto:</a:t>
            </a:r>
            <a:endParaRPr b="1" sz="6600">
              <a:solidFill>
                <a:schemeClr val="accen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87" name="Google Shape;187;p9"/>
          <p:cNvSpPr txBox="1"/>
          <p:nvPr>
            <p:ph idx="1" type="body"/>
          </p:nvPr>
        </p:nvSpPr>
        <p:spPr>
          <a:xfrm>
            <a:off x="443345" y="2618509"/>
            <a:ext cx="8104909" cy="26579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625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s-CO" sz="4800">
                <a:latin typeface="Garamond"/>
                <a:ea typeface="Garamond"/>
                <a:cs typeface="Garamond"/>
                <a:sym typeface="Garamond"/>
              </a:rPr>
              <a:t>Profesor:</a:t>
            </a:r>
            <a:endParaRPr/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s-CO" sz="4800">
                <a:latin typeface="Garamond"/>
                <a:ea typeface="Garamond"/>
                <a:cs typeface="Garamond"/>
                <a:sym typeface="Garamond"/>
              </a:rPr>
              <a:t> Jaime Yáñez Canal</a:t>
            </a:r>
            <a:endParaRPr/>
          </a:p>
          <a:p>
            <a:pPr indent="0" lvl="1" marL="457200" rtl="0" algn="ctr"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s-CO" sz="4400" u="sng">
                <a:solidFill>
                  <a:schemeClr val="hlink"/>
                </a:solidFill>
                <a:latin typeface="Garamond"/>
                <a:ea typeface="Garamond"/>
                <a:cs typeface="Garamond"/>
                <a:sym typeface="Garamond"/>
                <a:hlinkClick r:id="rId3"/>
              </a:rPr>
              <a:t>jyanezc@unal.edu.co</a:t>
            </a:r>
            <a:endParaRPr sz="4400">
              <a:latin typeface="Garamond"/>
              <a:ea typeface="Garamond"/>
              <a:cs typeface="Garamond"/>
              <a:sym typeface="Garamond"/>
            </a:endParaRPr>
          </a:p>
          <a:p>
            <a:pPr indent="0" lvl="1" marL="457200" rtl="0" algn="ctr"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4400">
              <a:latin typeface="Garamond"/>
              <a:ea typeface="Garamond"/>
              <a:cs typeface="Garamond"/>
              <a:sym typeface="Garamond"/>
            </a:endParaRPr>
          </a:p>
          <a:p>
            <a:pPr indent="0" lvl="1" marL="457200" rtl="0" algn="ctr"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s-CO" sz="4400">
                <a:latin typeface="Garamond"/>
                <a:ea typeface="Garamond"/>
                <a:cs typeface="Garamond"/>
                <a:sym typeface="Garamond"/>
              </a:rPr>
              <a:t>Alejandro Bejarano Gómez</a:t>
            </a:r>
            <a:endParaRPr/>
          </a:p>
          <a:p>
            <a:pPr indent="0" lvl="1" marL="457200" rtl="0" algn="ctr"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s-CO" sz="4400" u="sng">
                <a:solidFill>
                  <a:schemeClr val="hlink"/>
                </a:solidFill>
                <a:latin typeface="Garamond"/>
                <a:ea typeface="Garamond"/>
                <a:cs typeface="Garamond"/>
                <a:sym typeface="Garamond"/>
                <a:hlinkClick r:id="rId4"/>
              </a:rPr>
              <a:t>jabejaranog@unal.edu.co</a:t>
            </a:r>
            <a:r>
              <a:rPr lang="es-CO">
                <a:latin typeface="Garamond"/>
                <a:ea typeface="Garamond"/>
                <a:cs typeface="Garamond"/>
                <a:sym typeface="Garamond"/>
              </a:rPr>
              <a:t> </a:t>
            </a:r>
            <a:endParaRPr/>
          </a:p>
          <a:p>
            <a:pPr indent="-215900" lvl="0" marL="3429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Google Shape;192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31054" y="673015"/>
            <a:ext cx="3161928" cy="51015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Plantilla-presentacion">
  <a:themeElements>
    <a:clrScheme name="Rojo naranja">
      <a:dk1>
        <a:srgbClr val="000000"/>
      </a:dk1>
      <a:lt1>
        <a:srgbClr val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2019-08-21T17:54:39Z</dcterms:created>
  <dc:creator>Usuario</dc:creator>
</cp:coreProperties>
</file>