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Montserrat"/>
      <p:regular r:id="rId14"/>
      <p:bold r:id="rId15"/>
      <p:italic r:id="rId16"/>
      <p:boldItalic r:id="rId17"/>
    </p:embeddedFont>
    <p:embeddedFont>
      <p:font typeface="Karla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EA53BB0-44BD-4F78-9430-72720DDCB22F}">
  <a:tblStyle styleId="{3EA53BB0-44BD-4F78-9430-72720DDCB22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Karla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Karla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bold.fntdata"/><Relationship Id="rId14" Type="http://schemas.openxmlformats.org/officeDocument/2006/relationships/font" Target="fonts/Montserrat-regular.fntdata"/><Relationship Id="rId17" Type="http://schemas.openxmlformats.org/officeDocument/2006/relationships/font" Target="fonts/Montserrat-boldItalic.fntdata"/><Relationship Id="rId16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Karla-bold.fntdata"/><Relationship Id="rId6" Type="http://schemas.openxmlformats.org/officeDocument/2006/relationships/slide" Target="slides/slide1.xml"/><Relationship Id="rId18" Type="http://schemas.openxmlformats.org/officeDocument/2006/relationships/font" Target="fonts/Karla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2cc5f73898_0_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g12cc5f7389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18925" y="-9675"/>
            <a:ext cx="5276875" cy="5167075"/>
          </a:xfrm>
          <a:custGeom>
            <a:rect b="b" l="l" r="r" t="t"/>
            <a:pathLst>
              <a:path extrusionOk="0" h="206683" w="211075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000000">
              <a:alpha val="7058"/>
            </a:srgbClr>
          </a:solidFill>
          <a:ln>
            <a:noFill/>
          </a:ln>
        </p:spPr>
      </p:sp>
      <p:sp>
        <p:nvSpPr>
          <p:cNvPr id="11" name="Google Shape;11;p2"/>
          <p:cNvSpPr/>
          <p:nvPr/>
        </p:nvSpPr>
        <p:spPr>
          <a:xfrm>
            <a:off x="-9675" y="-9675"/>
            <a:ext cx="5276875" cy="5167075"/>
          </a:xfrm>
          <a:custGeom>
            <a:rect b="b" l="l" r="r" t="t"/>
            <a:pathLst>
              <a:path extrusionOk="0" h="206683" w="211075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648300" y="3175950"/>
            <a:ext cx="35307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22860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058"/>
            </a:srgbClr>
          </a:solidFill>
          <a:ln>
            <a:noFill/>
          </a:ln>
        </p:spPr>
      </p:sp>
      <p:sp>
        <p:nvSpPr>
          <p:cNvPr id="15" name="Google Shape;15;p3"/>
          <p:cNvSpPr/>
          <p:nvPr/>
        </p:nvSpPr>
        <p:spPr>
          <a:xfrm>
            <a:off x="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6" name="Google Shape;16;p3"/>
          <p:cNvSpPr txBox="1"/>
          <p:nvPr>
            <p:ph type="title"/>
          </p:nvPr>
        </p:nvSpPr>
        <p:spPr>
          <a:xfrm>
            <a:off x="841000" y="969700"/>
            <a:ext cx="48015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>
            <a:off x="841001" y="1578025"/>
            <a:ext cx="2671800" cy="24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▸"/>
              <a:defRPr/>
            </a:lvl1pPr>
            <a:lvl2pPr indent="-355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2pPr>
            <a:lvl3pPr indent="-355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2" type="body"/>
          </p:nvPr>
        </p:nvSpPr>
        <p:spPr>
          <a:xfrm>
            <a:off x="3673842" y="1578025"/>
            <a:ext cx="2671800" cy="24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▸"/>
              <a:defRPr/>
            </a:lvl1pPr>
            <a:lvl2pPr indent="-355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2pPr>
            <a:lvl3pPr indent="-355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22860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058"/>
            </a:srgbClr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>
            <a:off x="218925" y="-9675"/>
            <a:ext cx="5276875" cy="5167075"/>
          </a:xfrm>
          <a:custGeom>
            <a:rect b="b" l="l" r="r" t="t"/>
            <a:pathLst>
              <a:path extrusionOk="0" h="206683" w="211075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000000">
              <a:alpha val="7058"/>
            </a:srgbClr>
          </a:solidFill>
          <a:ln>
            <a:noFill/>
          </a:ln>
        </p:spPr>
      </p:sp>
      <p:sp>
        <p:nvSpPr>
          <p:cNvPr id="26" name="Google Shape;26;p5"/>
          <p:cNvSpPr/>
          <p:nvPr/>
        </p:nvSpPr>
        <p:spPr>
          <a:xfrm>
            <a:off x="-9675" y="-9675"/>
            <a:ext cx="5276875" cy="5167075"/>
          </a:xfrm>
          <a:custGeom>
            <a:rect b="b" l="l" r="r" t="t"/>
            <a:pathLst>
              <a:path extrusionOk="0" h="206683" w="211075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7" name="Google Shape;27;p5"/>
          <p:cNvSpPr txBox="1"/>
          <p:nvPr>
            <p:ph type="ctrTitle"/>
          </p:nvPr>
        </p:nvSpPr>
        <p:spPr>
          <a:xfrm>
            <a:off x="648300" y="1354750"/>
            <a:ext cx="3522300" cy="298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8" name="Google Shape;28;p5"/>
          <p:cNvSpPr txBox="1"/>
          <p:nvPr>
            <p:ph idx="1" type="subTitle"/>
          </p:nvPr>
        </p:nvSpPr>
        <p:spPr>
          <a:xfrm>
            <a:off x="6724950" y="3265700"/>
            <a:ext cx="1906200" cy="1031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/>
          <p:nvPr/>
        </p:nvSpPr>
        <p:spPr>
          <a:xfrm>
            <a:off x="22860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058"/>
            </a:srgbClr>
          </a:solidFill>
          <a:ln>
            <a:noFill/>
          </a:ln>
        </p:spPr>
      </p:sp>
      <p:sp>
        <p:nvSpPr>
          <p:cNvPr id="31" name="Google Shape;31;p6"/>
          <p:cNvSpPr/>
          <p:nvPr/>
        </p:nvSpPr>
        <p:spPr>
          <a:xfrm>
            <a:off x="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2" name="Google Shape;32;p6"/>
          <p:cNvSpPr txBox="1"/>
          <p:nvPr/>
        </p:nvSpPr>
        <p:spPr>
          <a:xfrm>
            <a:off x="799645" y="697675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0" i="0" lang="en" sz="12000" u="none" cap="none" strike="noStrike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b="0" i="0" sz="12000" u="none" cap="none" strike="noStrike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838250" y="1657350"/>
            <a:ext cx="5324100" cy="22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Montserrat"/>
              <a:buChar char="▸"/>
              <a:defRPr sz="2400"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▹"/>
              <a:defRPr sz="2400"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▹"/>
              <a:defRPr sz="2400">
                <a:latin typeface="Montserrat"/>
                <a:ea typeface="Montserrat"/>
                <a:cs typeface="Montserrat"/>
                <a:sym typeface="Montserrat"/>
              </a:defRPr>
            </a:lvl3pPr>
            <a:lvl4pPr indent="-3810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●"/>
              <a:defRPr sz="2400">
                <a:latin typeface="Montserrat"/>
                <a:ea typeface="Montserrat"/>
                <a:cs typeface="Montserrat"/>
                <a:sym typeface="Montserrat"/>
              </a:defRPr>
            </a:lvl4pPr>
            <a:lvl5pPr indent="-3810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○"/>
              <a:defRPr sz="2400">
                <a:latin typeface="Montserrat"/>
                <a:ea typeface="Montserrat"/>
                <a:cs typeface="Montserrat"/>
                <a:sym typeface="Montserrat"/>
              </a:defRPr>
            </a:lvl5pPr>
            <a:lvl6pPr indent="-3810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■"/>
              <a:defRPr sz="2400">
                <a:latin typeface="Montserrat"/>
                <a:ea typeface="Montserrat"/>
                <a:cs typeface="Montserrat"/>
                <a:sym typeface="Montserrat"/>
              </a:defRPr>
            </a:lvl6pPr>
            <a:lvl7pPr indent="-3810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●"/>
              <a:defRPr sz="2400">
                <a:latin typeface="Montserrat"/>
                <a:ea typeface="Montserrat"/>
                <a:cs typeface="Montserrat"/>
                <a:sym typeface="Montserrat"/>
              </a:defRPr>
            </a:lvl7pPr>
            <a:lvl8pPr indent="-3810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○"/>
              <a:defRPr sz="2400">
                <a:latin typeface="Montserrat"/>
                <a:ea typeface="Montserrat"/>
                <a:cs typeface="Montserrat"/>
                <a:sym typeface="Montserrat"/>
              </a:defRPr>
            </a:lvl8pPr>
            <a:lvl9pPr indent="-3810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■"/>
              <a:defRPr sz="2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/>
          <p:nvPr/>
        </p:nvSpPr>
        <p:spPr>
          <a:xfrm>
            <a:off x="22860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058"/>
            </a:srgbClr>
          </a:solidFill>
          <a:ln>
            <a:noFill/>
          </a:ln>
        </p:spPr>
      </p:sp>
      <p:sp>
        <p:nvSpPr>
          <p:cNvPr id="37" name="Google Shape;37;p7"/>
          <p:cNvSpPr/>
          <p:nvPr/>
        </p:nvSpPr>
        <p:spPr>
          <a:xfrm>
            <a:off x="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838350" y="893500"/>
            <a:ext cx="53241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838250" y="1504950"/>
            <a:ext cx="5324100" cy="22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▸"/>
              <a:defRPr/>
            </a:lvl1pPr>
            <a:lvl2pPr indent="-355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2pPr>
            <a:lvl3pPr indent="-355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22860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058"/>
            </a:srgbClr>
          </a:solidFill>
          <a:ln>
            <a:noFill/>
          </a:ln>
        </p:spPr>
      </p:sp>
      <p:sp>
        <p:nvSpPr>
          <p:cNvPr id="43" name="Google Shape;43;p8"/>
          <p:cNvSpPr/>
          <p:nvPr/>
        </p:nvSpPr>
        <p:spPr>
          <a:xfrm>
            <a:off x="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841000" y="969700"/>
            <a:ext cx="48015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45" name="Google Shape;45;p8"/>
          <p:cNvSpPr txBox="1"/>
          <p:nvPr>
            <p:ph idx="1" type="body"/>
          </p:nvPr>
        </p:nvSpPr>
        <p:spPr>
          <a:xfrm>
            <a:off x="841000" y="1600975"/>
            <a:ext cx="2094900" cy="24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▸"/>
              <a:defRPr sz="1600"/>
            </a:lvl1pPr>
            <a:lvl2pPr indent="-3302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▹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▹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6" name="Google Shape;46;p8"/>
          <p:cNvSpPr txBox="1"/>
          <p:nvPr>
            <p:ph idx="2" type="body"/>
          </p:nvPr>
        </p:nvSpPr>
        <p:spPr>
          <a:xfrm>
            <a:off x="3043281" y="1600975"/>
            <a:ext cx="2094900" cy="24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▸"/>
              <a:defRPr sz="1600"/>
            </a:lvl1pPr>
            <a:lvl2pPr indent="-3302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▹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▹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7" name="Google Shape;47;p8"/>
          <p:cNvSpPr txBox="1"/>
          <p:nvPr>
            <p:ph idx="3" type="body"/>
          </p:nvPr>
        </p:nvSpPr>
        <p:spPr>
          <a:xfrm>
            <a:off x="5245562" y="1600975"/>
            <a:ext cx="2094900" cy="24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▸"/>
              <a:defRPr sz="1600"/>
            </a:lvl1pPr>
            <a:lvl2pPr indent="-3302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▹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▹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8" name="Google Shape;48;p8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+ image">
  <p:cSld name="TITLE_1_2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/>
          <p:nvPr/>
        </p:nvSpPr>
        <p:spPr>
          <a:xfrm>
            <a:off x="218925" y="-9675"/>
            <a:ext cx="5276875" cy="5167075"/>
          </a:xfrm>
          <a:custGeom>
            <a:rect b="b" l="l" r="r" t="t"/>
            <a:pathLst>
              <a:path extrusionOk="0" h="206683" w="211075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000000">
              <a:alpha val="7058"/>
            </a:srgbClr>
          </a:solidFill>
          <a:ln>
            <a:noFill/>
          </a:ln>
        </p:spPr>
      </p:sp>
      <p:sp>
        <p:nvSpPr>
          <p:cNvPr id="51" name="Google Shape;51;p9"/>
          <p:cNvSpPr/>
          <p:nvPr/>
        </p:nvSpPr>
        <p:spPr>
          <a:xfrm>
            <a:off x="-9675" y="-9675"/>
            <a:ext cx="5276875" cy="5167075"/>
          </a:xfrm>
          <a:custGeom>
            <a:rect b="b" l="l" r="r" t="t"/>
            <a:pathLst>
              <a:path extrusionOk="0" h="206683" w="211075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2" name="Google Shape;52;p9"/>
          <p:cNvSpPr txBox="1"/>
          <p:nvPr>
            <p:ph type="title"/>
          </p:nvPr>
        </p:nvSpPr>
        <p:spPr>
          <a:xfrm>
            <a:off x="838309" y="1807900"/>
            <a:ext cx="31482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" type="body"/>
          </p:nvPr>
        </p:nvSpPr>
        <p:spPr>
          <a:xfrm>
            <a:off x="838250" y="2419350"/>
            <a:ext cx="3148200" cy="22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▸"/>
              <a:defRPr/>
            </a:lvl1pPr>
            <a:lvl2pPr indent="-355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2pPr>
            <a:lvl3pPr indent="-355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big image">
  <p:cSld name="TITLE_1_2_1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/>
          <p:nvPr/>
        </p:nvSpPr>
        <p:spPr>
          <a:xfrm>
            <a:off x="209250" y="-9675"/>
            <a:ext cx="3076750" cy="5167075"/>
          </a:xfrm>
          <a:custGeom>
            <a:rect b="b" l="l" r="r" t="t"/>
            <a:pathLst>
              <a:path extrusionOk="0" h="206683" w="123070">
                <a:moveTo>
                  <a:pt x="0" y="0"/>
                </a:moveTo>
                <a:lnTo>
                  <a:pt x="0" y="206683"/>
                </a:lnTo>
                <a:lnTo>
                  <a:pt x="123070" y="206545"/>
                </a:lnTo>
                <a:lnTo>
                  <a:pt x="67807" y="301"/>
                </a:lnTo>
                <a:close/>
              </a:path>
            </a:pathLst>
          </a:custGeom>
          <a:solidFill>
            <a:srgbClr val="000000">
              <a:alpha val="7058"/>
            </a:srgbClr>
          </a:solidFill>
          <a:ln>
            <a:noFill/>
          </a:ln>
        </p:spPr>
      </p:sp>
      <p:sp>
        <p:nvSpPr>
          <p:cNvPr id="57" name="Google Shape;57;p10"/>
          <p:cNvSpPr/>
          <p:nvPr/>
        </p:nvSpPr>
        <p:spPr>
          <a:xfrm>
            <a:off x="-19350" y="-9675"/>
            <a:ext cx="3076750" cy="5167075"/>
          </a:xfrm>
          <a:custGeom>
            <a:rect b="b" l="l" r="r" t="t"/>
            <a:pathLst>
              <a:path extrusionOk="0" h="206683" w="123070">
                <a:moveTo>
                  <a:pt x="0" y="0"/>
                </a:moveTo>
                <a:lnTo>
                  <a:pt x="0" y="206683"/>
                </a:lnTo>
                <a:lnTo>
                  <a:pt x="123070" y="206545"/>
                </a:lnTo>
                <a:lnTo>
                  <a:pt x="67807" y="30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8" name="Google Shape;58;p10"/>
          <p:cNvSpPr txBox="1"/>
          <p:nvPr>
            <p:ph type="title"/>
          </p:nvPr>
        </p:nvSpPr>
        <p:spPr>
          <a:xfrm>
            <a:off x="609704" y="4116875"/>
            <a:ext cx="16098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1"/>
          <p:cNvSpPr/>
          <p:nvPr/>
        </p:nvSpPr>
        <p:spPr>
          <a:xfrm>
            <a:off x="22860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058"/>
            </a:srgbClr>
          </a:solidFill>
          <a:ln>
            <a:noFill/>
          </a:ln>
        </p:spPr>
      </p:sp>
      <p:sp>
        <p:nvSpPr>
          <p:cNvPr id="62" name="Google Shape;62;p11"/>
          <p:cNvSpPr/>
          <p:nvPr/>
        </p:nvSpPr>
        <p:spPr>
          <a:xfrm>
            <a:off x="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63" name="Google Shape;63;p11"/>
          <p:cNvSpPr txBox="1"/>
          <p:nvPr>
            <p:ph type="title"/>
          </p:nvPr>
        </p:nvSpPr>
        <p:spPr>
          <a:xfrm>
            <a:off x="841000" y="969700"/>
            <a:ext cx="48015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64" name="Google Shape;64;p11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">
  <p:cSld name="BLANK_1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/>
          <p:nvPr/>
        </p:nvSpPr>
        <p:spPr>
          <a:xfrm>
            <a:off x="22860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058"/>
            </a:srgbClr>
          </a:solidFill>
          <a:ln>
            <a:noFill/>
          </a:ln>
        </p:spPr>
      </p:sp>
      <p:sp>
        <p:nvSpPr>
          <p:cNvPr id="69" name="Google Shape;69;p13"/>
          <p:cNvSpPr/>
          <p:nvPr/>
        </p:nvSpPr>
        <p:spPr>
          <a:xfrm>
            <a:off x="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70" name="Google Shape;70;p13"/>
          <p:cNvSpPr txBox="1"/>
          <p:nvPr>
            <p:ph idx="1" type="body"/>
          </p:nvPr>
        </p:nvSpPr>
        <p:spPr>
          <a:xfrm>
            <a:off x="841000" y="4025300"/>
            <a:ext cx="7845900" cy="519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00"/>
              <a:buNone/>
              <a:defRPr/>
            </a:lvl1pPr>
          </a:lstStyle>
          <a:p/>
        </p:txBody>
      </p:sp>
      <p:sp>
        <p:nvSpPr>
          <p:cNvPr id="71" name="Google Shape;71;p13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741100"/>
            <a:ext cx="5185200" cy="4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352550"/>
            <a:ext cx="5185200" cy="22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▸"/>
              <a:defRPr b="0" i="0" sz="2000" u="none" cap="none" strike="noStrike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▹"/>
              <a:defRPr b="0" i="0" sz="2000" u="none" cap="none" strike="noStrike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▹"/>
              <a:defRPr b="0" i="0" sz="2000" u="none" cap="none" strike="noStrike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●"/>
              <a:defRPr b="0" i="0" sz="2000" u="none" cap="none" strike="noStrike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○"/>
              <a:defRPr b="0" i="0" sz="2000" u="none" cap="none" strike="noStrike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■"/>
              <a:defRPr b="0" i="0" sz="2000" u="none" cap="none" strike="noStrike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●"/>
              <a:defRPr b="0" i="0" sz="2000" u="none" cap="none" strike="noStrike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○"/>
              <a:defRPr b="0" i="0" sz="2000" u="none" cap="none" strike="noStrike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■"/>
              <a:defRPr b="0" i="0" sz="2000" u="none" cap="none" strike="noStrike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Relationship Id="rId4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drive.google.com/file/d/1Skls7YvkPHkSlnfNPM7zv51VVB9MLsyD/view" TargetMode="External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Relationship Id="rId4" Type="http://schemas.openxmlformats.org/officeDocument/2006/relationships/image" Target="../media/image12.jpg"/><Relationship Id="rId5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jpg"/><Relationship Id="rId4" Type="http://schemas.openxmlformats.org/officeDocument/2006/relationships/image" Target="../media/image6.jpg"/><Relationship Id="rId5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2.jpg"/><Relationship Id="rId5" Type="http://schemas.openxmlformats.org/officeDocument/2006/relationships/image" Target="../media/image6.jpg"/><Relationship Id="rId6" Type="http://schemas.openxmlformats.org/officeDocument/2006/relationships/image" Target="../media/image13.png"/><Relationship Id="rId7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4.png"/><Relationship Id="rId10" Type="http://schemas.openxmlformats.org/officeDocument/2006/relationships/image" Target="../media/image15.png"/><Relationship Id="rId13" Type="http://schemas.openxmlformats.org/officeDocument/2006/relationships/image" Target="../media/image24.png"/><Relationship Id="rId1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g"/><Relationship Id="rId4" Type="http://schemas.openxmlformats.org/officeDocument/2006/relationships/image" Target="../media/image6.jpg"/><Relationship Id="rId9" Type="http://schemas.openxmlformats.org/officeDocument/2006/relationships/image" Target="../media/image3.png"/><Relationship Id="rId15" Type="http://schemas.openxmlformats.org/officeDocument/2006/relationships/image" Target="../media/image19.png"/><Relationship Id="rId14" Type="http://schemas.openxmlformats.org/officeDocument/2006/relationships/image" Target="../media/image26.png"/><Relationship Id="rId17" Type="http://schemas.openxmlformats.org/officeDocument/2006/relationships/image" Target="../media/image20.png"/><Relationship Id="rId16" Type="http://schemas.openxmlformats.org/officeDocument/2006/relationships/image" Target="../media/image16.png"/><Relationship Id="rId5" Type="http://schemas.openxmlformats.org/officeDocument/2006/relationships/image" Target="../media/image8.png"/><Relationship Id="rId19" Type="http://schemas.openxmlformats.org/officeDocument/2006/relationships/image" Target="../media/image18.png"/><Relationship Id="rId6" Type="http://schemas.openxmlformats.org/officeDocument/2006/relationships/image" Target="../media/image11.png"/><Relationship Id="rId18" Type="http://schemas.openxmlformats.org/officeDocument/2006/relationships/image" Target="../media/image21.png"/><Relationship Id="rId7" Type="http://schemas.openxmlformats.org/officeDocument/2006/relationships/image" Target="../media/image4.png"/><Relationship Id="rId8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Relationship Id="rId4" Type="http://schemas.openxmlformats.org/officeDocument/2006/relationships/image" Target="../media/image27.png"/><Relationship Id="rId5" Type="http://schemas.openxmlformats.org/officeDocument/2006/relationships/image" Target="../media/image22.png"/><Relationship Id="rId6" Type="http://schemas.openxmlformats.org/officeDocument/2006/relationships/image" Target="../media/image2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5.png"/><Relationship Id="rId4" Type="http://schemas.openxmlformats.org/officeDocument/2006/relationships/hyperlink" Target="mailto:nsordonezc@unal.edu.co" TargetMode="External"/><Relationship Id="rId5" Type="http://schemas.openxmlformats.org/officeDocument/2006/relationships/hyperlink" Target="mailto:kkrejcim@unal.edu.co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BCD4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 txBox="1"/>
          <p:nvPr>
            <p:ph type="ctrTitle"/>
          </p:nvPr>
        </p:nvSpPr>
        <p:spPr>
          <a:xfrm>
            <a:off x="291725" y="3213900"/>
            <a:ext cx="8690100" cy="12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3000">
                <a:solidFill>
                  <a:srgbClr val="03A9F4"/>
                </a:solidFill>
              </a:rPr>
              <a:t>ENCUENTRO  DE  </a:t>
            </a:r>
            <a:r>
              <a:rPr lang="en" sz="3000">
                <a:solidFill>
                  <a:schemeClr val="lt2"/>
                </a:solidFill>
              </a:rPr>
              <a:t>SEMILLEROS Y </a:t>
            </a:r>
            <a:r>
              <a:rPr lang="en" sz="3000">
                <a:solidFill>
                  <a:schemeClr val="lt1"/>
                </a:solidFill>
              </a:rPr>
              <a:t>GRUPOS</a:t>
            </a:r>
            <a:r>
              <a:rPr lang="en" sz="3000">
                <a:solidFill>
                  <a:srgbClr val="03A9F4"/>
                </a:solidFill>
              </a:rPr>
              <a:t> DE ESTUDIO D</a:t>
            </a:r>
            <a:r>
              <a:rPr lang="en" sz="3000">
                <a:solidFill>
                  <a:schemeClr val="lt2"/>
                </a:solidFill>
              </a:rPr>
              <a:t>E </a:t>
            </a:r>
            <a:r>
              <a:rPr lang="en" sz="3000">
                <a:solidFill>
                  <a:schemeClr val="lt2"/>
                </a:solidFill>
              </a:rPr>
              <a:t>PSICOLOGÍA </a:t>
            </a:r>
            <a:r>
              <a:rPr lang="en" sz="3700">
                <a:solidFill>
                  <a:srgbClr val="5CDC00"/>
                </a:solidFill>
              </a:rPr>
              <a:t>UN</a:t>
            </a:r>
            <a:endParaRPr sz="3700">
              <a:solidFill>
                <a:srgbClr val="5CDC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 </a:t>
            </a:r>
            <a:r>
              <a:rPr lang="en" sz="5000">
                <a:solidFill>
                  <a:srgbClr val="2196F3"/>
                </a:solidFill>
              </a:rPr>
              <a:t>AEC</a:t>
            </a:r>
            <a:r>
              <a:rPr lang="en" sz="5000">
                <a:solidFill>
                  <a:srgbClr val="02D90B"/>
                </a:solidFill>
              </a:rPr>
              <a:t>UN</a:t>
            </a:r>
            <a:endParaRPr sz="5000">
              <a:solidFill>
                <a:srgbClr val="02D90B"/>
              </a:solidFill>
            </a:endParaRPr>
          </a:p>
        </p:txBody>
      </p:sp>
      <p:pic>
        <p:nvPicPr>
          <p:cNvPr id="77" name="Google Shape;7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7438" y="1578087"/>
            <a:ext cx="4384926" cy="198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757125"/>
            <a:ext cx="2299974" cy="118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>
            <a:alpha val="7060"/>
          </a:srgbClr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4" name="Google Shape;84;p15" title="Video presentacion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6912" y="273025"/>
            <a:ext cx="7170175" cy="45974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89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BCD4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0" name="Google Shape;9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117371"/>
            <a:ext cx="1599500" cy="822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45226" y="81846"/>
            <a:ext cx="2046701" cy="927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95112" y="2261484"/>
            <a:ext cx="1599499" cy="21217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6"/>
          <p:cNvSpPr/>
          <p:nvPr/>
        </p:nvSpPr>
        <p:spPr>
          <a:xfrm>
            <a:off x="5712750" y="1280975"/>
            <a:ext cx="2428200" cy="1110000"/>
          </a:xfrm>
          <a:prstGeom prst="cloudCallout">
            <a:avLst>
              <a:gd fmla="val -86722" name="adj1"/>
              <a:gd fmla="val 4623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6"/>
          <p:cNvSpPr/>
          <p:nvPr/>
        </p:nvSpPr>
        <p:spPr>
          <a:xfrm flipH="1">
            <a:off x="1219475" y="1616488"/>
            <a:ext cx="1749900" cy="837000"/>
          </a:xfrm>
          <a:prstGeom prst="cloudCallout">
            <a:avLst>
              <a:gd fmla="val -118246" name="adj1"/>
              <a:gd fmla="val 29112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6"/>
          <p:cNvSpPr txBox="1"/>
          <p:nvPr/>
        </p:nvSpPr>
        <p:spPr>
          <a:xfrm>
            <a:off x="1391375" y="1773388"/>
            <a:ext cx="1406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3A9F4"/>
                </a:solidFill>
                <a:latin typeface="Karla"/>
                <a:ea typeface="Karla"/>
                <a:cs typeface="Karla"/>
                <a:sym typeface="Karla"/>
              </a:rPr>
              <a:t>¿QUÉ?</a:t>
            </a:r>
            <a:endParaRPr b="1" sz="2200">
              <a:solidFill>
                <a:srgbClr val="03A9F4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6186750" y="1589675"/>
            <a:ext cx="1480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5CDC00"/>
                </a:solidFill>
                <a:latin typeface="Karla"/>
                <a:ea typeface="Karla"/>
                <a:cs typeface="Karla"/>
                <a:sym typeface="Karla"/>
              </a:rPr>
              <a:t>¿CUANDO?</a:t>
            </a:r>
            <a:endParaRPr b="1" sz="2200">
              <a:solidFill>
                <a:srgbClr val="5CDC00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97" name="Google Shape;97;p16"/>
          <p:cNvSpPr/>
          <p:nvPr/>
        </p:nvSpPr>
        <p:spPr>
          <a:xfrm flipH="1">
            <a:off x="788275" y="2908225"/>
            <a:ext cx="2046600" cy="927600"/>
          </a:xfrm>
          <a:prstGeom prst="cloudCallout">
            <a:avLst>
              <a:gd fmla="val -129143" name="adj1"/>
              <a:gd fmla="val -78094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6"/>
          <p:cNvSpPr txBox="1"/>
          <p:nvPr/>
        </p:nvSpPr>
        <p:spPr>
          <a:xfrm>
            <a:off x="1219475" y="3156475"/>
            <a:ext cx="148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5CDC00"/>
                </a:solidFill>
                <a:latin typeface="Karla"/>
                <a:ea typeface="Karla"/>
                <a:cs typeface="Karla"/>
                <a:sym typeface="Karla"/>
              </a:rPr>
              <a:t>¿POR QUÉ?</a:t>
            </a:r>
            <a:endParaRPr b="1" sz="2000">
              <a:solidFill>
                <a:srgbClr val="5CDC00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99" name="Google Shape;99;p16"/>
          <p:cNvSpPr/>
          <p:nvPr/>
        </p:nvSpPr>
        <p:spPr>
          <a:xfrm>
            <a:off x="5899175" y="3242425"/>
            <a:ext cx="2300100" cy="1026900"/>
          </a:xfrm>
          <a:prstGeom prst="cloudCallout">
            <a:avLst>
              <a:gd fmla="val -81678" name="adj1"/>
              <a:gd fmla="val -83585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6"/>
          <p:cNvSpPr txBox="1"/>
          <p:nvPr/>
        </p:nvSpPr>
        <p:spPr>
          <a:xfrm>
            <a:off x="6143375" y="3540325"/>
            <a:ext cx="1811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3A9F4"/>
                </a:solidFill>
                <a:latin typeface="Karla"/>
                <a:ea typeface="Karla"/>
                <a:cs typeface="Karla"/>
                <a:sym typeface="Karla"/>
              </a:rPr>
              <a:t>¿FUE LA MEJOR?</a:t>
            </a:r>
            <a:endParaRPr b="1" sz="1800">
              <a:solidFill>
                <a:srgbClr val="03A9F4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01" name="Google Shape;101;p16"/>
          <p:cNvSpPr txBox="1"/>
          <p:nvPr/>
        </p:nvSpPr>
        <p:spPr>
          <a:xfrm>
            <a:off x="2364475" y="81850"/>
            <a:ext cx="4160700" cy="1293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4320000" dist="19050">
              <a:srgbClr val="000000">
                <a:alpha val="39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ELE</a:t>
            </a:r>
            <a:r>
              <a:rPr b="1" lang="en" sz="7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GIR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BCD4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/>
          <p:nvPr>
            <p:ph type="ctrTitle"/>
          </p:nvPr>
        </p:nvSpPr>
        <p:spPr>
          <a:xfrm>
            <a:off x="261000" y="1474200"/>
            <a:ext cx="4142100" cy="2195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940000" dist="123825">
              <a:srgbClr val="000000">
                <a:alpha val="81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7200">
                <a:solidFill>
                  <a:srgbClr val="FFC107"/>
                </a:solidFill>
              </a:rPr>
              <a:t>SOMOS </a:t>
            </a:r>
            <a:r>
              <a:rPr lang="en" sz="7200">
                <a:solidFill>
                  <a:srgbClr val="00BCD4"/>
                </a:solidFill>
              </a:rPr>
              <a:t>AEC</a:t>
            </a:r>
            <a:r>
              <a:rPr lang="en" sz="7200">
                <a:solidFill>
                  <a:srgbClr val="8BC34A"/>
                </a:solidFill>
              </a:rPr>
              <a:t>UN</a:t>
            </a:r>
            <a:endParaRPr>
              <a:solidFill>
                <a:srgbClr val="8BC34A"/>
              </a:solidFill>
            </a:endParaRPr>
          </a:p>
        </p:txBody>
      </p:sp>
      <p:sp>
        <p:nvSpPr>
          <p:cNvPr id="107" name="Google Shape;107;p17"/>
          <p:cNvSpPr txBox="1"/>
          <p:nvPr>
            <p:ph idx="1" type="subTitle"/>
          </p:nvPr>
        </p:nvSpPr>
        <p:spPr>
          <a:xfrm>
            <a:off x="4793850" y="460500"/>
            <a:ext cx="3927000" cy="1013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1900"/>
              <a:t>D</a:t>
            </a:r>
            <a:r>
              <a:rPr b="1" lang="en" sz="1900"/>
              <a:t>esarrollo teórico, experimental y aplicado del Análisis del Comportamiento en Colombia</a:t>
            </a:r>
            <a:endParaRPr b="1" sz="1900"/>
          </a:p>
        </p:txBody>
      </p:sp>
      <p:sp>
        <p:nvSpPr>
          <p:cNvPr id="108" name="Google Shape;108;p17"/>
          <p:cNvSpPr txBox="1"/>
          <p:nvPr>
            <p:ph idx="4294967295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9" name="Google Shape;10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976" y="112546"/>
            <a:ext cx="2046701" cy="927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117371"/>
            <a:ext cx="1599500" cy="82260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1" name="Google Shape;111;p17"/>
          <p:cNvGraphicFramePr/>
          <p:nvPr/>
        </p:nvGraphicFramePr>
        <p:xfrm>
          <a:off x="6176343" y="161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{3EA53BB0-44BD-4F78-9430-72720DDCB22F}</a:tableStyleId>
              </a:tblPr>
              <a:tblGrid>
                <a:gridCol w="1599500"/>
              </a:tblGrid>
              <a:tr h="442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RAZONES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dash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dash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dash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ash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FACTORES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dash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dash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dash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ash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CONDICIONES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dash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dash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dash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dash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12" name="Google Shape;11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52744" y="2989500"/>
            <a:ext cx="2046700" cy="204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BCD4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5975" y="1615400"/>
            <a:ext cx="1371000" cy="15485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8" name="Google Shape;11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976" y="112546"/>
            <a:ext cx="2046701" cy="927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117371"/>
            <a:ext cx="1599500" cy="82260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8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1" name="Google Shape;121;p18"/>
          <p:cNvPicPr preferRelativeResize="0"/>
          <p:nvPr/>
        </p:nvPicPr>
        <p:blipFill rotWithShape="1">
          <a:blip r:embed="rId6">
            <a:alphaModFix/>
          </a:blip>
          <a:srcRect b="2288" l="0" r="0" t="14503"/>
          <a:stretch/>
        </p:blipFill>
        <p:spPr>
          <a:xfrm>
            <a:off x="4553675" y="2518000"/>
            <a:ext cx="4143800" cy="22318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2" name="Google Shape;122;p18"/>
          <p:cNvSpPr txBox="1"/>
          <p:nvPr/>
        </p:nvSpPr>
        <p:spPr>
          <a:xfrm>
            <a:off x="-75625" y="2209650"/>
            <a:ext cx="2732700" cy="954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4320000" dist="19050">
              <a:srgbClr val="000000">
                <a:alpha val="39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NUESTROS</a:t>
            </a:r>
            <a:endParaRPr b="1" sz="2500">
              <a:solidFill>
                <a:schemeClr val="accen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MIEMBROS</a:t>
            </a:r>
            <a:endParaRPr sz="2500"/>
          </a:p>
        </p:txBody>
      </p:sp>
      <p:pic>
        <p:nvPicPr>
          <p:cNvPr id="123" name="Google Shape;12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41475" y="112550"/>
            <a:ext cx="3768200" cy="22132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BCD4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/>
          <p:nvPr>
            <p:ph idx="4294967295" type="ctrTitle"/>
          </p:nvPr>
        </p:nvSpPr>
        <p:spPr>
          <a:xfrm>
            <a:off x="352599" y="1551050"/>
            <a:ext cx="5251500" cy="1159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6600000" dist="3810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</a:pPr>
            <a:r>
              <a:rPr lang="en" sz="4600">
                <a:solidFill>
                  <a:srgbClr val="0000FF"/>
                </a:solidFill>
              </a:rPr>
              <a:t>¿</a:t>
            </a:r>
            <a:r>
              <a:rPr lang="en" sz="4600"/>
              <a:t>Qué es lo</a:t>
            </a:r>
            <a:endParaRPr sz="4600"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</a:pPr>
            <a:r>
              <a:rPr lang="en" sz="4600"/>
              <a:t>que </a:t>
            </a:r>
            <a:endParaRPr sz="4600"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</a:pPr>
            <a:r>
              <a:rPr lang="en" sz="4600">
                <a:solidFill>
                  <a:srgbClr val="03A9F4"/>
                </a:solidFill>
              </a:rPr>
              <a:t>hacemos</a:t>
            </a:r>
            <a:r>
              <a:rPr lang="en" sz="4600">
                <a:solidFill>
                  <a:srgbClr val="3F51B5"/>
                </a:solidFill>
              </a:rPr>
              <a:t>?</a:t>
            </a:r>
            <a:endParaRPr b="1" i="0" sz="4600" u="none" cap="none" strike="noStrike">
              <a:solidFill>
                <a:srgbClr val="3F51B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29" name="Google Shape;129;p19"/>
          <p:cNvGrpSpPr/>
          <p:nvPr/>
        </p:nvGrpSpPr>
        <p:grpSpPr>
          <a:xfrm>
            <a:off x="2195939" y="920727"/>
            <a:ext cx="548691" cy="927593"/>
            <a:chOff x="6718575" y="2318625"/>
            <a:chExt cx="256950" cy="407375"/>
          </a:xfrm>
        </p:grpSpPr>
        <p:sp>
          <p:nvSpPr>
            <p:cNvPr id="130" name="Google Shape;130;p19"/>
            <p:cNvSpPr/>
            <p:nvPr/>
          </p:nvSpPr>
          <p:spPr>
            <a:xfrm>
              <a:off x="6795900" y="2673600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28575">
              <a:solidFill>
                <a:srgbClr val="673AB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highlight>
                  <a:srgbClr val="03A9F4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9"/>
            <p:cNvSpPr/>
            <p:nvPr/>
          </p:nvSpPr>
          <p:spPr>
            <a:xfrm>
              <a:off x="6795900" y="2650475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28575">
              <a:solidFill>
                <a:srgbClr val="673AB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highlight>
                  <a:srgbClr val="03A9F4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19"/>
            <p:cNvSpPr/>
            <p:nvPr/>
          </p:nvSpPr>
          <p:spPr>
            <a:xfrm>
              <a:off x="6795900" y="2696125"/>
              <a:ext cx="102300" cy="29875"/>
            </a:xfrm>
            <a:custGeom>
              <a:rect b="b" l="l" r="r" t="t"/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28575">
              <a:solidFill>
                <a:srgbClr val="673AB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highlight>
                  <a:srgbClr val="03A9F4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19"/>
            <p:cNvSpPr/>
            <p:nvPr/>
          </p:nvSpPr>
          <p:spPr>
            <a:xfrm>
              <a:off x="67849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28575">
              <a:solidFill>
                <a:srgbClr val="673AB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highlight>
                  <a:srgbClr val="03A9F4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9"/>
            <p:cNvSpPr/>
            <p:nvPr/>
          </p:nvSpPr>
          <p:spPr>
            <a:xfrm>
              <a:off x="6718575" y="2318625"/>
              <a:ext cx="256950" cy="307525"/>
            </a:xfrm>
            <a:custGeom>
              <a:rect b="b" l="l" r="r" t="t"/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28575">
              <a:solidFill>
                <a:srgbClr val="673AB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800" u="none" cap="none" strike="noStrike">
                <a:solidFill>
                  <a:srgbClr val="000000"/>
                </a:solidFill>
                <a:highlight>
                  <a:srgbClr val="03A9F4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19"/>
            <p:cNvSpPr/>
            <p:nvPr/>
          </p:nvSpPr>
          <p:spPr>
            <a:xfrm>
              <a:off x="68738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28575">
              <a:solidFill>
                <a:srgbClr val="673AB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highlight>
                  <a:srgbClr val="03A9F4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19"/>
            <p:cNvSpPr/>
            <p:nvPr/>
          </p:nvSpPr>
          <p:spPr>
            <a:xfrm>
              <a:off x="6801975" y="2453200"/>
              <a:ext cx="90150" cy="19500"/>
            </a:xfrm>
            <a:custGeom>
              <a:rect b="b" l="l" r="r" t="t"/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28575">
              <a:solidFill>
                <a:srgbClr val="673AB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highlight>
                  <a:srgbClr val="03A9F4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19"/>
            <p:cNvSpPr/>
            <p:nvPr/>
          </p:nvSpPr>
          <p:spPr>
            <a:xfrm>
              <a:off x="6795900" y="2628550"/>
              <a:ext cx="102300" cy="25"/>
            </a:xfrm>
            <a:custGeom>
              <a:rect b="b" l="l" r="r" t="t"/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28575">
              <a:solidFill>
                <a:srgbClr val="673AB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highlight>
                  <a:srgbClr val="03A9F4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8" name="Google Shape;138;p19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9" name="Google Shape;13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2425" y="81849"/>
            <a:ext cx="1599501" cy="724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117371"/>
            <a:ext cx="1599500" cy="822604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9"/>
          <p:cNvSpPr/>
          <p:nvPr/>
        </p:nvSpPr>
        <p:spPr>
          <a:xfrm>
            <a:off x="4081775" y="0"/>
            <a:ext cx="2792100" cy="2492400"/>
          </a:xfrm>
          <a:prstGeom prst="bracketPair">
            <a:avLst/>
          </a:prstGeom>
          <a:noFill/>
          <a:ln cap="flat" cmpd="sng" w="9525">
            <a:solidFill>
              <a:srgbClr val="2196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9"/>
          <p:cNvSpPr txBox="1"/>
          <p:nvPr>
            <p:ph idx="4294967295" type="ctrTitle"/>
          </p:nvPr>
        </p:nvSpPr>
        <p:spPr>
          <a:xfrm>
            <a:off x="5097450" y="3948775"/>
            <a:ext cx="3994500" cy="1159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3810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</a:pPr>
            <a:r>
              <a:rPr lang="en" sz="4600">
                <a:solidFill>
                  <a:srgbClr val="FF9800"/>
                </a:solidFill>
              </a:rPr>
              <a:t>¿</a:t>
            </a:r>
            <a:r>
              <a:rPr lang="en" sz="4600"/>
              <a:t>Qué </a:t>
            </a:r>
            <a:r>
              <a:rPr lang="en" sz="4600">
                <a:solidFill>
                  <a:schemeClr val="lt1"/>
                </a:solidFill>
              </a:rPr>
              <a:t>falta </a:t>
            </a:r>
            <a:endParaRPr sz="4600">
              <a:solidFill>
                <a:schemeClr val="lt1"/>
              </a:solidFill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</a:pPr>
            <a:r>
              <a:rPr lang="en" sz="4600">
                <a:solidFill>
                  <a:schemeClr val="lt1"/>
                </a:solidFill>
              </a:rPr>
              <a:t>por</a:t>
            </a:r>
            <a:r>
              <a:rPr lang="en" sz="4600"/>
              <a:t> </a:t>
            </a:r>
            <a:endParaRPr sz="4600"/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</a:pPr>
            <a:r>
              <a:rPr lang="en" sz="4600">
                <a:solidFill>
                  <a:srgbClr val="FFC107"/>
                </a:solidFill>
              </a:rPr>
              <a:t>hacer</a:t>
            </a:r>
            <a:r>
              <a:rPr lang="en" sz="4600">
                <a:solidFill>
                  <a:srgbClr val="FF9800"/>
                </a:solidFill>
              </a:rPr>
              <a:t>?</a:t>
            </a:r>
            <a:endParaRPr b="1" i="0" sz="4600" u="none" cap="none" strike="noStrike">
              <a:solidFill>
                <a:srgbClr val="FF98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43" name="Google Shape;143;p19"/>
          <p:cNvGrpSpPr/>
          <p:nvPr/>
        </p:nvGrpSpPr>
        <p:grpSpPr>
          <a:xfrm>
            <a:off x="7045214" y="3330127"/>
            <a:ext cx="548691" cy="927593"/>
            <a:chOff x="6718575" y="2318625"/>
            <a:chExt cx="256950" cy="407375"/>
          </a:xfrm>
        </p:grpSpPr>
        <p:sp>
          <p:nvSpPr>
            <p:cNvPr id="144" name="Google Shape;144;p19"/>
            <p:cNvSpPr/>
            <p:nvPr/>
          </p:nvSpPr>
          <p:spPr>
            <a:xfrm>
              <a:off x="6795900" y="2673600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28575">
              <a:solidFill>
                <a:srgbClr val="FF98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highlight>
                  <a:srgbClr val="03A9F4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19"/>
            <p:cNvSpPr/>
            <p:nvPr/>
          </p:nvSpPr>
          <p:spPr>
            <a:xfrm>
              <a:off x="6795900" y="2650475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28575">
              <a:solidFill>
                <a:srgbClr val="FF98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highlight>
                  <a:srgbClr val="03A9F4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19"/>
            <p:cNvSpPr/>
            <p:nvPr/>
          </p:nvSpPr>
          <p:spPr>
            <a:xfrm>
              <a:off x="6795900" y="2696125"/>
              <a:ext cx="102300" cy="29875"/>
            </a:xfrm>
            <a:custGeom>
              <a:rect b="b" l="l" r="r" t="t"/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28575">
              <a:solidFill>
                <a:srgbClr val="FF98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highlight>
                  <a:srgbClr val="03A9F4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19"/>
            <p:cNvSpPr/>
            <p:nvPr/>
          </p:nvSpPr>
          <p:spPr>
            <a:xfrm>
              <a:off x="67849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28575">
              <a:solidFill>
                <a:srgbClr val="FF98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highlight>
                  <a:srgbClr val="03A9F4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19"/>
            <p:cNvSpPr/>
            <p:nvPr/>
          </p:nvSpPr>
          <p:spPr>
            <a:xfrm>
              <a:off x="6718575" y="2318625"/>
              <a:ext cx="256950" cy="307525"/>
            </a:xfrm>
            <a:custGeom>
              <a:rect b="b" l="l" r="r" t="t"/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28575">
              <a:solidFill>
                <a:srgbClr val="FF98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800" u="none" cap="none" strike="noStrike">
                <a:solidFill>
                  <a:srgbClr val="000000"/>
                </a:solidFill>
                <a:highlight>
                  <a:srgbClr val="03A9F4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19"/>
            <p:cNvSpPr/>
            <p:nvPr/>
          </p:nvSpPr>
          <p:spPr>
            <a:xfrm>
              <a:off x="68738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28575">
              <a:solidFill>
                <a:srgbClr val="FF98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highlight>
                  <a:srgbClr val="03A9F4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19"/>
            <p:cNvSpPr/>
            <p:nvPr/>
          </p:nvSpPr>
          <p:spPr>
            <a:xfrm>
              <a:off x="6801975" y="2453200"/>
              <a:ext cx="90150" cy="19500"/>
            </a:xfrm>
            <a:custGeom>
              <a:rect b="b" l="l" r="r" t="t"/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28575">
              <a:solidFill>
                <a:srgbClr val="FF98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highlight>
                  <a:srgbClr val="03A9F4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19"/>
            <p:cNvSpPr/>
            <p:nvPr/>
          </p:nvSpPr>
          <p:spPr>
            <a:xfrm>
              <a:off x="6795900" y="2628550"/>
              <a:ext cx="102300" cy="25"/>
            </a:xfrm>
            <a:custGeom>
              <a:rect b="b" l="l" r="r" t="t"/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28575">
              <a:solidFill>
                <a:srgbClr val="FF98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highlight>
                  <a:srgbClr val="03A9F4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2" name="Google Shape;152;p19"/>
          <p:cNvSpPr/>
          <p:nvPr/>
        </p:nvSpPr>
        <p:spPr>
          <a:xfrm>
            <a:off x="2195950" y="2547725"/>
            <a:ext cx="2700000" cy="2492400"/>
          </a:xfrm>
          <a:prstGeom prst="bracketPair">
            <a:avLst/>
          </a:prstGeom>
          <a:noFill/>
          <a:ln cap="flat" cmpd="sng" w="9525">
            <a:solidFill>
              <a:srgbClr val="2196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9"/>
          <p:cNvSpPr txBox="1"/>
          <p:nvPr/>
        </p:nvSpPr>
        <p:spPr>
          <a:xfrm>
            <a:off x="4190900" y="81850"/>
            <a:ext cx="2792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3A9F4"/>
                </a:solidFill>
                <a:latin typeface="Montserrat"/>
                <a:ea typeface="Montserrat"/>
                <a:cs typeface="Montserrat"/>
                <a:sym typeface="Montserrat"/>
              </a:rPr>
              <a:t>IMPULSIVIDAD Y AUTOCONTROL</a:t>
            </a:r>
            <a:endParaRPr b="1" sz="1100">
              <a:solidFill>
                <a:srgbClr val="03A9F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4" name="Google Shape;15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47841" y="566506"/>
            <a:ext cx="582240" cy="53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52734" y="773455"/>
            <a:ext cx="278592" cy="257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25301" y="439350"/>
            <a:ext cx="333482" cy="308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413030" y="464734"/>
            <a:ext cx="333482" cy="308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46594" y="829698"/>
            <a:ext cx="333482" cy="308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175078" y="435490"/>
            <a:ext cx="333475" cy="316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75074" y="825840"/>
            <a:ext cx="333475" cy="316425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1" name="Google Shape;161;p19"/>
          <p:cNvSpPr txBox="1"/>
          <p:nvPr/>
        </p:nvSpPr>
        <p:spPr>
          <a:xfrm>
            <a:off x="4078224" y="1152144"/>
            <a:ext cx="2792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03A9F4"/>
                </a:solidFill>
                <a:latin typeface="Montserrat"/>
                <a:ea typeface="Montserrat"/>
                <a:cs typeface="Montserrat"/>
                <a:sym typeface="Montserrat"/>
              </a:rPr>
              <a:t>COOPERACIÓN, ALTRUISMO Y DISTANCIA SOCIAL</a:t>
            </a:r>
            <a:endParaRPr b="1" sz="1300">
              <a:solidFill>
                <a:srgbClr val="03A9F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2" name="Google Shape;162;p1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190900" y="1706700"/>
            <a:ext cx="548700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815075" y="1706699"/>
            <a:ext cx="582225" cy="58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926325" y="1689938"/>
            <a:ext cx="582225" cy="58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183500" y="3431475"/>
            <a:ext cx="724900" cy="72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501050" y="3741767"/>
            <a:ext cx="465900" cy="46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000525" y="3826050"/>
            <a:ext cx="465900" cy="46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9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959137" y="3134037"/>
            <a:ext cx="548675" cy="54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9"/>
          <p:cNvSpPr txBox="1"/>
          <p:nvPr/>
        </p:nvSpPr>
        <p:spPr>
          <a:xfrm>
            <a:off x="2103850" y="2610486"/>
            <a:ext cx="2792100" cy="4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03A9F4"/>
                </a:solidFill>
                <a:latin typeface="Montserrat"/>
                <a:ea typeface="Montserrat"/>
                <a:cs typeface="Montserrat"/>
                <a:sym typeface="Montserrat"/>
              </a:rPr>
              <a:t>INTERVENCIONES EN AUTOCONTROL</a:t>
            </a:r>
            <a:endParaRPr b="1" sz="1300">
              <a:solidFill>
                <a:srgbClr val="03A9F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0" name="Google Shape;170;p19"/>
          <p:cNvSpPr txBox="1"/>
          <p:nvPr/>
        </p:nvSpPr>
        <p:spPr>
          <a:xfrm>
            <a:off x="2103849" y="4324369"/>
            <a:ext cx="2792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03A9F4"/>
                </a:solidFill>
                <a:latin typeface="Montserrat"/>
                <a:ea typeface="Montserrat"/>
                <a:cs typeface="Montserrat"/>
                <a:sym typeface="Montserrat"/>
              </a:rPr>
              <a:t>PROFUNDIZACIÓN</a:t>
            </a:r>
            <a:r>
              <a:rPr b="1" lang="en" sz="1300">
                <a:solidFill>
                  <a:srgbClr val="03A9F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1300">
                <a:solidFill>
                  <a:srgbClr val="03A9F4"/>
                </a:solidFill>
                <a:latin typeface="Montserrat"/>
                <a:ea typeface="Montserrat"/>
                <a:cs typeface="Montserrat"/>
                <a:sym typeface="Montserrat"/>
              </a:rPr>
              <a:t>METODOLÓGICA</a:t>
            </a:r>
            <a:r>
              <a:rPr b="1" lang="en" sz="1300">
                <a:solidFill>
                  <a:srgbClr val="03A9F4"/>
                </a:solidFill>
                <a:latin typeface="Montserrat"/>
                <a:ea typeface="Montserrat"/>
                <a:cs typeface="Montserrat"/>
                <a:sym typeface="Montserrat"/>
              </a:rPr>
              <a:t> Y PROCEDIMENTAL</a:t>
            </a:r>
            <a:endParaRPr b="1" sz="1300">
              <a:solidFill>
                <a:srgbClr val="03A9F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1" name="Google Shape;171;p19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459650" y="3076375"/>
            <a:ext cx="548700" cy="54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 txBox="1"/>
          <p:nvPr>
            <p:ph type="title"/>
          </p:nvPr>
        </p:nvSpPr>
        <p:spPr>
          <a:xfrm>
            <a:off x="118375" y="3978725"/>
            <a:ext cx="35664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4100"/>
              <a:t>¿Que </a:t>
            </a:r>
            <a:r>
              <a:rPr lang="en" sz="4100">
                <a:solidFill>
                  <a:srgbClr val="4CAF50"/>
                </a:solidFill>
              </a:rPr>
              <a:t>ofrecemos</a:t>
            </a:r>
            <a:r>
              <a:rPr lang="en" sz="3900"/>
              <a:t>?</a:t>
            </a:r>
            <a:endParaRPr sz="3900"/>
          </a:p>
        </p:txBody>
      </p:sp>
      <p:sp>
        <p:nvSpPr>
          <p:cNvPr id="177" name="Google Shape;177;p20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8" name="Google Shape;178;p20"/>
          <p:cNvSpPr/>
          <p:nvPr/>
        </p:nvSpPr>
        <p:spPr>
          <a:xfrm>
            <a:off x="3297150" y="1699175"/>
            <a:ext cx="2967300" cy="2903400"/>
          </a:xfrm>
          <a:prstGeom prst="ellipse">
            <a:avLst/>
          </a:prstGeom>
          <a:solidFill>
            <a:srgbClr val="000000">
              <a:alpha val="7060"/>
            </a:srgbClr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5015625" y="1699175"/>
            <a:ext cx="2967300" cy="2903400"/>
          </a:xfrm>
          <a:prstGeom prst="ellipse">
            <a:avLst/>
          </a:prstGeom>
          <a:solidFill>
            <a:srgbClr val="000000">
              <a:alpha val="7060"/>
            </a:srgbClr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0" name="Google Shape;180;p20"/>
          <p:cNvSpPr/>
          <p:nvPr/>
        </p:nvSpPr>
        <p:spPr>
          <a:xfrm>
            <a:off x="4110875" y="226350"/>
            <a:ext cx="2967300" cy="2903400"/>
          </a:xfrm>
          <a:prstGeom prst="ellipse">
            <a:avLst/>
          </a:prstGeom>
          <a:solidFill>
            <a:srgbClr val="000000">
              <a:alpha val="7060"/>
            </a:srgbClr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" name="Google Shape;181;p20"/>
          <p:cNvSpPr txBox="1"/>
          <p:nvPr/>
        </p:nvSpPr>
        <p:spPr>
          <a:xfrm>
            <a:off x="5102772" y="2493975"/>
            <a:ext cx="1462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Karla"/>
                <a:ea typeface="Karla"/>
                <a:cs typeface="Karla"/>
                <a:sym typeface="Karla"/>
              </a:rPr>
              <a:t>AEC</a:t>
            </a:r>
            <a:r>
              <a:rPr lang="en" sz="2200">
                <a:solidFill>
                  <a:srgbClr val="00FF00"/>
                </a:solidFill>
                <a:latin typeface="Karla"/>
                <a:ea typeface="Karla"/>
                <a:cs typeface="Karla"/>
                <a:sym typeface="Karla"/>
              </a:rPr>
              <a:t>UN</a:t>
            </a:r>
            <a:endParaRPr sz="2200">
              <a:solidFill>
                <a:srgbClr val="00FF00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82" name="Google Shape;182;p20"/>
          <p:cNvSpPr txBox="1"/>
          <p:nvPr/>
        </p:nvSpPr>
        <p:spPr>
          <a:xfrm>
            <a:off x="3652150" y="2858600"/>
            <a:ext cx="130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9800"/>
                </a:solidFill>
                <a:latin typeface="Karla"/>
                <a:ea typeface="Karla"/>
                <a:cs typeface="Karla"/>
                <a:sym typeface="Karla"/>
              </a:rPr>
              <a:t>PERSONAL</a:t>
            </a:r>
            <a:endParaRPr sz="1800">
              <a:solidFill>
                <a:srgbClr val="FF9800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83" name="Google Shape;183;p20"/>
          <p:cNvSpPr txBox="1"/>
          <p:nvPr/>
        </p:nvSpPr>
        <p:spPr>
          <a:xfrm>
            <a:off x="6347800" y="2920025"/>
            <a:ext cx="1462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E91E63"/>
                </a:solidFill>
                <a:latin typeface="Karla"/>
                <a:ea typeface="Karla"/>
                <a:cs typeface="Karla"/>
                <a:sym typeface="Karla"/>
              </a:rPr>
              <a:t>ACADEMICA</a:t>
            </a:r>
            <a:endParaRPr sz="1800">
              <a:solidFill>
                <a:srgbClr val="E91E63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4707425" y="381450"/>
            <a:ext cx="177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3"/>
                </a:solidFill>
                <a:latin typeface="Karla"/>
                <a:ea typeface="Karla"/>
                <a:cs typeface="Karla"/>
                <a:sym typeface="Karla"/>
              </a:rPr>
              <a:t>PROFESIONAL</a:t>
            </a:r>
            <a:endParaRPr sz="2000">
              <a:solidFill>
                <a:schemeClr val="accent3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7800" y="3389800"/>
            <a:ext cx="951800" cy="95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7275" y="3223650"/>
            <a:ext cx="1025850" cy="102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18625" y="747375"/>
            <a:ext cx="951800" cy="95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8850" y="1457847"/>
            <a:ext cx="1462200" cy="14621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1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4" name="Google Shape;194;p21"/>
          <p:cNvSpPr txBox="1"/>
          <p:nvPr>
            <p:ph idx="4294967295" type="ctrTitle"/>
          </p:nvPr>
        </p:nvSpPr>
        <p:spPr>
          <a:xfrm>
            <a:off x="1653725" y="695600"/>
            <a:ext cx="6889500" cy="3231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940000" dist="123825">
              <a:srgbClr val="000000">
                <a:alpha val="81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6500">
                <a:solidFill>
                  <a:srgbClr val="FFC107"/>
                </a:solidFill>
              </a:rPr>
              <a:t>¡GRACIAS</a:t>
            </a:r>
            <a:endParaRPr sz="6500">
              <a:solidFill>
                <a:srgbClr val="FFC107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6500">
                <a:solidFill>
                  <a:srgbClr val="00BCD4"/>
                </a:solidFill>
              </a:rPr>
              <a:t>POR SU </a:t>
            </a:r>
            <a:r>
              <a:rPr lang="en" sz="6500">
                <a:solidFill>
                  <a:srgbClr val="8BC34A"/>
                </a:solidFill>
              </a:rPr>
              <a:t>ATENCION!</a:t>
            </a:r>
            <a:endParaRPr sz="1700">
              <a:solidFill>
                <a:srgbClr val="8BC34A"/>
              </a:solidFill>
            </a:endParaRPr>
          </a:p>
        </p:txBody>
      </p:sp>
      <p:pic>
        <p:nvPicPr>
          <p:cNvPr id="195" name="Google Shape;19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525" y="1518522"/>
            <a:ext cx="2734656" cy="179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1"/>
          <p:cNvSpPr txBox="1"/>
          <p:nvPr/>
        </p:nvSpPr>
        <p:spPr>
          <a:xfrm>
            <a:off x="886700" y="3930200"/>
            <a:ext cx="7656600" cy="6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Karla"/>
                <a:ea typeface="Karla"/>
                <a:cs typeface="Karla"/>
                <a:sym typeface="Karla"/>
              </a:rPr>
              <a:t>Nicolás Ordóñez - </a:t>
            </a:r>
            <a:r>
              <a:rPr lang="en" u="sng">
                <a:solidFill>
                  <a:schemeClr val="hlink"/>
                </a:solidFill>
                <a:latin typeface="Karla"/>
                <a:ea typeface="Karla"/>
                <a:cs typeface="Karla"/>
                <a:sym typeface="Karla"/>
                <a:hlinkClick r:id="rId4"/>
              </a:rPr>
              <a:t>nsordonezc@unal.edu.co</a:t>
            </a:r>
            <a:endParaRPr>
              <a:latin typeface="Karla"/>
              <a:ea typeface="Karla"/>
              <a:cs typeface="Karla"/>
              <a:sym typeface="Karl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Karla"/>
                <a:ea typeface="Karla"/>
                <a:cs typeface="Karla"/>
                <a:sym typeface="Karla"/>
              </a:rPr>
              <a:t>Klaus Krejci - </a:t>
            </a:r>
            <a:r>
              <a:rPr lang="en" u="sng">
                <a:solidFill>
                  <a:schemeClr val="hlink"/>
                </a:solidFill>
                <a:latin typeface="Karla"/>
                <a:ea typeface="Karla"/>
                <a:cs typeface="Karla"/>
                <a:sym typeface="Karla"/>
                <a:hlinkClick r:id="rId5"/>
              </a:rPr>
              <a:t>kkrejcim@unal.edu.co</a:t>
            </a:r>
            <a:r>
              <a:rPr lang="en">
                <a:latin typeface="Karla"/>
                <a:ea typeface="Karla"/>
                <a:cs typeface="Karla"/>
                <a:sym typeface="Karla"/>
              </a:rPr>
              <a:t> </a:t>
            </a:r>
            <a:endParaRPr>
              <a:latin typeface="Karla"/>
              <a:ea typeface="Karla"/>
              <a:cs typeface="Karla"/>
              <a:sym typeface="Karl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10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10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rviragus template">
  <a:themeElements>
    <a:clrScheme name="Custom 347">
      <a:dk1>
        <a:srgbClr val="666666"/>
      </a:dk1>
      <a:lt1>
        <a:srgbClr val="FFFFFF"/>
      </a:lt1>
      <a:dk2>
        <a:srgbClr val="999999"/>
      </a:dk2>
      <a:lt2>
        <a:srgbClr val="FFFFFF"/>
      </a:lt2>
      <a:accent1>
        <a:srgbClr val="8BC34A"/>
      </a:accent1>
      <a:accent2>
        <a:srgbClr val="00BCD4"/>
      </a:accent2>
      <a:accent3>
        <a:srgbClr val="9C27B0"/>
      </a:accent3>
      <a:accent4>
        <a:srgbClr val="E91E63"/>
      </a:accent4>
      <a:accent5>
        <a:srgbClr val="FF9800"/>
      </a:accent5>
      <a:accent6>
        <a:srgbClr val="FFEB3B"/>
      </a:accent6>
      <a:hlink>
        <a:srgbClr val="2196F3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